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0439400" cy="7556500"/>
  <p:notesSz cx="6858000" cy="9144000"/>
  <p:embeddedFontLst>
    <p:embeddedFont>
      <p:font typeface="ITC Avant Garde Gothic Bold" charset="1" panose="020B0802020202020204"/>
      <p:regular r:id="rId8"/>
    </p:embeddedFont>
    <p:embeddedFont>
      <p:font typeface="Open Sans Bold" charset="1" panose="020B0806030504020204"/>
      <p:regular r:id="rId9"/>
    </p:embeddedFont>
    <p:embeddedFont>
      <p:font typeface="Arial" charset="1" panose="020B0502020202020204"/>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https://www.csd.gob.es/sites/default/files/media/files/2018-10/FUTBOL_FUT2017_Edicion.pdfohttp:/bit.ly/40xh0SH"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772462" y="4745722"/>
            <a:ext cx="2717820" cy="3024000"/>
          </a:xfrm>
          <a:custGeom>
            <a:avLst/>
            <a:gdLst/>
            <a:ahLst/>
            <a:cxnLst/>
            <a:rect r="r" b="b" t="t" l="l"/>
            <a:pathLst>
              <a:path h="3024000" w="2717820">
                <a:moveTo>
                  <a:pt x="0" y="0"/>
                </a:moveTo>
                <a:lnTo>
                  <a:pt x="2717820" y="0"/>
                </a:lnTo>
                <a:lnTo>
                  <a:pt x="271782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01956" y="1491304"/>
            <a:ext cx="3325221" cy="419809"/>
          </a:xfrm>
          <a:custGeom>
            <a:avLst/>
            <a:gdLst/>
            <a:ahLst/>
            <a:cxnLst/>
            <a:rect r="r" b="b" t="t" l="l"/>
            <a:pathLst>
              <a:path h="419809" w="3325221">
                <a:moveTo>
                  <a:pt x="0" y="0"/>
                </a:moveTo>
                <a:lnTo>
                  <a:pt x="3325222" y="0"/>
                </a:lnTo>
                <a:lnTo>
                  <a:pt x="3325222" y="419809"/>
                </a:lnTo>
                <a:lnTo>
                  <a:pt x="0" y="4198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220000" y="-183865"/>
            <a:ext cx="5061486" cy="7913587"/>
            <a:chOff x="0" y="0"/>
            <a:chExt cx="1813922" cy="2836051"/>
          </a:xfrm>
        </p:grpSpPr>
        <p:sp>
          <p:nvSpPr>
            <p:cNvPr name="Freeform 5" id="5"/>
            <p:cNvSpPr/>
            <p:nvPr/>
          </p:nvSpPr>
          <p:spPr>
            <a:xfrm flipH="false" flipV="false" rot="0">
              <a:off x="0" y="0"/>
              <a:ext cx="1813922" cy="2836051"/>
            </a:xfrm>
            <a:custGeom>
              <a:avLst/>
              <a:gdLst/>
              <a:ahLst/>
              <a:cxnLst/>
              <a:rect r="r" b="b" t="t" l="l"/>
              <a:pathLst>
                <a:path h="2836051" w="1813922">
                  <a:moveTo>
                    <a:pt x="0" y="0"/>
                  </a:moveTo>
                  <a:lnTo>
                    <a:pt x="1813922" y="0"/>
                  </a:lnTo>
                  <a:lnTo>
                    <a:pt x="1813922" y="2836051"/>
                  </a:lnTo>
                  <a:lnTo>
                    <a:pt x="0" y="2836051"/>
                  </a:lnTo>
                  <a:close/>
                </a:path>
              </a:pathLst>
            </a:custGeom>
            <a:solidFill>
              <a:srgbClr val="C1FF72"/>
            </a:solidFill>
          </p:spPr>
        </p:sp>
        <p:sp>
          <p:nvSpPr>
            <p:cNvPr name="TextBox 6" id="6"/>
            <p:cNvSpPr txBox="true"/>
            <p:nvPr/>
          </p:nvSpPr>
          <p:spPr>
            <a:xfrm>
              <a:off x="0" y="-47625"/>
              <a:ext cx="1813922" cy="2883676"/>
            </a:xfrm>
            <a:prstGeom prst="rect">
              <a:avLst/>
            </a:prstGeom>
          </p:spPr>
          <p:txBody>
            <a:bodyPr anchor="ctr" rtlCol="false" tIns="49412" lIns="49412" bIns="49412" rIns="49412"/>
            <a:lstStyle/>
            <a:p>
              <a:pPr algn="ctr">
                <a:lnSpc>
                  <a:spcPts val="1514"/>
                </a:lnSpc>
              </a:pPr>
            </a:p>
          </p:txBody>
        </p:sp>
      </p:grpSp>
      <p:sp>
        <p:nvSpPr>
          <p:cNvPr name="Freeform 7" id="7"/>
          <p:cNvSpPr/>
          <p:nvPr/>
        </p:nvSpPr>
        <p:spPr>
          <a:xfrm flipH="false" flipV="false" rot="0">
            <a:off x="7745656" y="1662964"/>
            <a:ext cx="2535830" cy="320149"/>
          </a:xfrm>
          <a:custGeom>
            <a:avLst/>
            <a:gdLst/>
            <a:ahLst/>
            <a:cxnLst/>
            <a:rect r="r" b="b" t="t" l="l"/>
            <a:pathLst>
              <a:path h="320149" w="2535830">
                <a:moveTo>
                  <a:pt x="0" y="0"/>
                </a:moveTo>
                <a:lnTo>
                  <a:pt x="2535830" y="0"/>
                </a:lnTo>
                <a:lnTo>
                  <a:pt x="2535830" y="320149"/>
                </a:lnTo>
                <a:lnTo>
                  <a:pt x="0" y="320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5915696" y="2088629"/>
            <a:ext cx="3659919" cy="3683653"/>
            <a:chOff x="0" y="0"/>
            <a:chExt cx="4700270" cy="4730750"/>
          </a:xfrm>
        </p:grpSpPr>
        <p:sp>
          <p:nvSpPr>
            <p:cNvPr name="Freeform 9" id="9"/>
            <p:cNvSpPr/>
            <p:nvPr/>
          </p:nvSpPr>
          <p:spPr>
            <a:xfrm flipH="false" flipV="false" rot="0">
              <a:off x="-93980" y="0"/>
              <a:ext cx="4886960" cy="4751070"/>
            </a:xfrm>
            <a:custGeom>
              <a:avLst/>
              <a:gdLst/>
              <a:ahLst/>
              <a:cxnLst/>
              <a:rect r="r" b="b" t="t" l="l"/>
              <a:pathLst>
                <a:path h="4751070" w="4886960">
                  <a:moveTo>
                    <a:pt x="1590040" y="2805430"/>
                  </a:moveTo>
                  <a:lnTo>
                    <a:pt x="168910" y="4231640"/>
                  </a:lnTo>
                  <a:cubicBezTo>
                    <a:pt x="0" y="4411980"/>
                    <a:pt x="133350" y="4700270"/>
                    <a:pt x="387350" y="4700270"/>
                  </a:cubicBezTo>
                  <a:lnTo>
                    <a:pt x="2180590" y="4730750"/>
                  </a:lnTo>
                  <a:cubicBezTo>
                    <a:pt x="2376170" y="4730750"/>
                    <a:pt x="2517140" y="4551680"/>
                    <a:pt x="2462530" y="4372610"/>
                  </a:cubicBezTo>
                  <a:lnTo>
                    <a:pt x="2090420" y="2914650"/>
                  </a:lnTo>
                  <a:cubicBezTo>
                    <a:pt x="2025650" y="2703830"/>
                    <a:pt x="1743710" y="2641600"/>
                    <a:pt x="1590040" y="2805430"/>
                  </a:cubicBezTo>
                  <a:close/>
                  <a:moveTo>
                    <a:pt x="4442460" y="2528570"/>
                  </a:moveTo>
                  <a:cubicBezTo>
                    <a:pt x="4141470" y="2451100"/>
                    <a:pt x="3835400" y="2387600"/>
                    <a:pt x="3531870" y="2317750"/>
                  </a:cubicBezTo>
                  <a:cubicBezTo>
                    <a:pt x="3328670" y="2269490"/>
                    <a:pt x="3122930" y="2230120"/>
                    <a:pt x="2923540" y="2170430"/>
                  </a:cubicBezTo>
                  <a:cubicBezTo>
                    <a:pt x="2724150" y="2110740"/>
                    <a:pt x="2588260" y="1915160"/>
                    <a:pt x="2597150" y="1697990"/>
                  </a:cubicBezTo>
                  <a:cubicBezTo>
                    <a:pt x="2606040" y="1480820"/>
                    <a:pt x="2754630" y="1313180"/>
                    <a:pt x="2960370" y="1261110"/>
                  </a:cubicBezTo>
                  <a:cubicBezTo>
                    <a:pt x="3026410" y="1243330"/>
                    <a:pt x="3093720" y="1229360"/>
                    <a:pt x="3161030" y="1214120"/>
                  </a:cubicBezTo>
                  <a:cubicBezTo>
                    <a:pt x="3577590" y="1118870"/>
                    <a:pt x="3994150" y="1018540"/>
                    <a:pt x="4411980" y="927100"/>
                  </a:cubicBezTo>
                  <a:cubicBezTo>
                    <a:pt x="4676140" y="869950"/>
                    <a:pt x="4847590" y="604520"/>
                    <a:pt x="4775200" y="345440"/>
                  </a:cubicBezTo>
                  <a:cubicBezTo>
                    <a:pt x="4715510" y="130810"/>
                    <a:pt x="4542790" y="1270"/>
                    <a:pt x="4311650" y="1270"/>
                  </a:cubicBezTo>
                  <a:lnTo>
                    <a:pt x="1817370" y="1270"/>
                  </a:lnTo>
                  <a:cubicBezTo>
                    <a:pt x="1690370" y="0"/>
                    <a:pt x="1568450" y="52070"/>
                    <a:pt x="1480820" y="144780"/>
                  </a:cubicBezTo>
                  <a:lnTo>
                    <a:pt x="1468120" y="158750"/>
                  </a:lnTo>
                  <a:cubicBezTo>
                    <a:pt x="1438910" y="193040"/>
                    <a:pt x="1416050" y="233680"/>
                    <a:pt x="1403350" y="276860"/>
                  </a:cubicBezTo>
                  <a:cubicBezTo>
                    <a:pt x="1388110" y="335280"/>
                    <a:pt x="1422400" y="396240"/>
                    <a:pt x="1482090" y="411480"/>
                  </a:cubicBezTo>
                  <a:cubicBezTo>
                    <a:pt x="1484630" y="412750"/>
                    <a:pt x="1488440" y="412750"/>
                    <a:pt x="1490980" y="414020"/>
                  </a:cubicBezTo>
                  <a:cubicBezTo>
                    <a:pt x="1927860" y="499110"/>
                    <a:pt x="2213610" y="922020"/>
                    <a:pt x="2129790" y="1358900"/>
                  </a:cubicBezTo>
                  <a:cubicBezTo>
                    <a:pt x="2044700" y="1795780"/>
                    <a:pt x="1621790" y="2081530"/>
                    <a:pt x="1184910" y="1997710"/>
                  </a:cubicBezTo>
                  <a:cubicBezTo>
                    <a:pt x="852170" y="1932940"/>
                    <a:pt x="595630" y="1667510"/>
                    <a:pt x="542290" y="1332230"/>
                  </a:cubicBezTo>
                  <a:cubicBezTo>
                    <a:pt x="537210" y="1292860"/>
                    <a:pt x="500380" y="1264920"/>
                    <a:pt x="461010" y="1271270"/>
                  </a:cubicBezTo>
                  <a:cubicBezTo>
                    <a:pt x="459740" y="1271270"/>
                    <a:pt x="458470" y="1271270"/>
                    <a:pt x="457200" y="1271270"/>
                  </a:cubicBezTo>
                  <a:cubicBezTo>
                    <a:pt x="248920" y="1315720"/>
                    <a:pt x="100330" y="1490980"/>
                    <a:pt x="97790" y="1731010"/>
                  </a:cubicBezTo>
                  <a:cubicBezTo>
                    <a:pt x="92710" y="2145030"/>
                    <a:pt x="95250" y="2560320"/>
                    <a:pt x="96520" y="2975610"/>
                  </a:cubicBezTo>
                  <a:cubicBezTo>
                    <a:pt x="96520" y="3022600"/>
                    <a:pt x="102870" y="3070860"/>
                    <a:pt x="118110" y="3115310"/>
                  </a:cubicBezTo>
                  <a:cubicBezTo>
                    <a:pt x="240030" y="3475990"/>
                    <a:pt x="675640" y="3554730"/>
                    <a:pt x="932180" y="3262630"/>
                  </a:cubicBezTo>
                  <a:lnTo>
                    <a:pt x="1455420" y="2668270"/>
                  </a:lnTo>
                  <a:cubicBezTo>
                    <a:pt x="1540510" y="2567940"/>
                    <a:pt x="1663700" y="2508250"/>
                    <a:pt x="1795780" y="2503170"/>
                  </a:cubicBezTo>
                  <a:cubicBezTo>
                    <a:pt x="2047240" y="2490470"/>
                    <a:pt x="2236470" y="2658110"/>
                    <a:pt x="2298700" y="2936240"/>
                  </a:cubicBezTo>
                  <a:cubicBezTo>
                    <a:pt x="2400300" y="3392170"/>
                    <a:pt x="2505710" y="3848100"/>
                    <a:pt x="2609850" y="4304030"/>
                  </a:cubicBezTo>
                  <a:cubicBezTo>
                    <a:pt x="2641600" y="4439920"/>
                    <a:pt x="2705100" y="4555490"/>
                    <a:pt x="2829560" y="4629150"/>
                  </a:cubicBezTo>
                  <a:cubicBezTo>
                    <a:pt x="3035300" y="4751070"/>
                    <a:pt x="3251200" y="4714240"/>
                    <a:pt x="3434080" y="4532630"/>
                  </a:cubicBezTo>
                  <a:cubicBezTo>
                    <a:pt x="3811270" y="4154170"/>
                    <a:pt x="4189730" y="3778250"/>
                    <a:pt x="4566920" y="3399790"/>
                  </a:cubicBezTo>
                  <a:cubicBezTo>
                    <a:pt x="4624070" y="3341370"/>
                    <a:pt x="4686300" y="3284220"/>
                    <a:pt x="4726940" y="3215640"/>
                  </a:cubicBezTo>
                  <a:cubicBezTo>
                    <a:pt x="4886960" y="2942590"/>
                    <a:pt x="4751070" y="2608580"/>
                    <a:pt x="4442460" y="2528570"/>
                  </a:cubicBezTo>
                  <a:close/>
                  <a:moveTo>
                    <a:pt x="1468120" y="560070"/>
                  </a:moveTo>
                  <a:cubicBezTo>
                    <a:pt x="1441450" y="554990"/>
                    <a:pt x="1414780" y="552450"/>
                    <a:pt x="1388110" y="549910"/>
                  </a:cubicBezTo>
                  <a:lnTo>
                    <a:pt x="1343660" y="549910"/>
                  </a:lnTo>
                  <a:cubicBezTo>
                    <a:pt x="984250" y="549910"/>
                    <a:pt x="692150" y="842010"/>
                    <a:pt x="692150" y="1201420"/>
                  </a:cubicBezTo>
                  <a:cubicBezTo>
                    <a:pt x="692150" y="1215390"/>
                    <a:pt x="693420" y="1230630"/>
                    <a:pt x="694690" y="1244600"/>
                  </a:cubicBezTo>
                  <a:cubicBezTo>
                    <a:pt x="695960" y="1263650"/>
                    <a:pt x="697230" y="1283970"/>
                    <a:pt x="701040" y="1303020"/>
                  </a:cubicBezTo>
                  <a:cubicBezTo>
                    <a:pt x="758190" y="1657350"/>
                    <a:pt x="1092200" y="1898650"/>
                    <a:pt x="1446530" y="1841500"/>
                  </a:cubicBezTo>
                  <a:cubicBezTo>
                    <a:pt x="1800860" y="1784350"/>
                    <a:pt x="2042160" y="1450340"/>
                    <a:pt x="1985010" y="1096010"/>
                  </a:cubicBezTo>
                  <a:cubicBezTo>
                    <a:pt x="1941830" y="826770"/>
                    <a:pt x="1734820" y="613410"/>
                    <a:pt x="1468120" y="560070"/>
                  </a:cubicBezTo>
                  <a:close/>
                  <a:moveTo>
                    <a:pt x="4513580" y="1073150"/>
                  </a:moveTo>
                  <a:lnTo>
                    <a:pt x="4110990" y="1169670"/>
                  </a:lnTo>
                  <a:lnTo>
                    <a:pt x="2948940" y="1447800"/>
                  </a:lnTo>
                  <a:cubicBezTo>
                    <a:pt x="2702560" y="1550670"/>
                    <a:pt x="2717800" y="1905000"/>
                    <a:pt x="2971800" y="1986280"/>
                  </a:cubicBezTo>
                  <a:lnTo>
                    <a:pt x="4480560" y="2332990"/>
                  </a:lnTo>
                  <a:cubicBezTo>
                    <a:pt x="4622800" y="2360930"/>
                    <a:pt x="4761230" y="2268220"/>
                    <a:pt x="4789170" y="2125980"/>
                  </a:cubicBezTo>
                  <a:cubicBezTo>
                    <a:pt x="4792980" y="2109470"/>
                    <a:pt x="4794250" y="2091690"/>
                    <a:pt x="4794250" y="2075180"/>
                  </a:cubicBezTo>
                  <a:lnTo>
                    <a:pt x="4794250" y="1343660"/>
                  </a:lnTo>
                  <a:cubicBezTo>
                    <a:pt x="4794250" y="1193800"/>
                    <a:pt x="4673600" y="1073150"/>
                    <a:pt x="4523740" y="1073150"/>
                  </a:cubicBezTo>
                  <a:cubicBezTo>
                    <a:pt x="4519930" y="1073150"/>
                    <a:pt x="4517390" y="1073150"/>
                    <a:pt x="4513580" y="1073150"/>
                  </a:cubicBezTo>
                  <a:close/>
                </a:path>
              </a:pathLst>
            </a:custGeom>
            <a:blipFill>
              <a:blip r:embed="rId6"/>
              <a:stretch>
                <a:fillRect l="-13002" t="0" r="-13002" b="0"/>
              </a:stretch>
            </a:blipFill>
          </p:spPr>
        </p:sp>
      </p:grpSp>
      <p:sp>
        <p:nvSpPr>
          <p:cNvPr name="Freeform 10" id="10"/>
          <p:cNvSpPr/>
          <p:nvPr/>
        </p:nvSpPr>
        <p:spPr>
          <a:xfrm flipH="false" flipV="false" rot="0">
            <a:off x="1002332" y="117516"/>
            <a:ext cx="2989972" cy="1276967"/>
          </a:xfrm>
          <a:custGeom>
            <a:avLst/>
            <a:gdLst/>
            <a:ahLst/>
            <a:cxnLst/>
            <a:rect r="r" b="b" t="t" l="l"/>
            <a:pathLst>
              <a:path h="1276967" w="2989972">
                <a:moveTo>
                  <a:pt x="0" y="0"/>
                </a:moveTo>
                <a:lnTo>
                  <a:pt x="2989973" y="0"/>
                </a:lnTo>
                <a:lnTo>
                  <a:pt x="2989973" y="1276968"/>
                </a:lnTo>
                <a:lnTo>
                  <a:pt x="0" y="127696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486595" y="2511599"/>
            <a:ext cx="4309447" cy="4324247"/>
            <a:chOff x="0" y="0"/>
            <a:chExt cx="5745929" cy="5765663"/>
          </a:xfrm>
        </p:grpSpPr>
        <p:sp>
          <p:nvSpPr>
            <p:cNvPr name="Freeform 12" id="12"/>
            <p:cNvSpPr/>
            <p:nvPr/>
          </p:nvSpPr>
          <p:spPr>
            <a:xfrm flipH="false" flipV="false" rot="0">
              <a:off x="0" y="0"/>
              <a:ext cx="5745929" cy="5765663"/>
            </a:xfrm>
            <a:custGeom>
              <a:avLst/>
              <a:gdLst/>
              <a:ahLst/>
              <a:cxnLst/>
              <a:rect r="r" b="b" t="t" l="l"/>
              <a:pathLst>
                <a:path h="5765663" w="5745929">
                  <a:moveTo>
                    <a:pt x="0" y="0"/>
                  </a:moveTo>
                  <a:lnTo>
                    <a:pt x="5745929" y="0"/>
                  </a:lnTo>
                  <a:lnTo>
                    <a:pt x="5745929" y="5765663"/>
                  </a:lnTo>
                  <a:lnTo>
                    <a:pt x="0" y="5765663"/>
                  </a:lnTo>
                  <a:lnTo>
                    <a:pt x="0" y="0"/>
                  </a:lnTo>
                  <a:close/>
                </a:path>
              </a:pathLst>
            </a:custGeom>
            <a:blipFill>
              <a:blip r:embed="rId9"/>
              <a:stretch>
                <a:fillRect l="0" t="0" r="0" b="0"/>
              </a:stretch>
            </a:blipFill>
          </p:spPr>
        </p:sp>
      </p:grpSp>
      <p:sp>
        <p:nvSpPr>
          <p:cNvPr name="Freeform 13" id="13"/>
          <p:cNvSpPr/>
          <p:nvPr/>
        </p:nvSpPr>
        <p:spPr>
          <a:xfrm flipH="false" flipV="false" rot="0">
            <a:off x="5328860" y="7016821"/>
            <a:ext cx="1228582" cy="422325"/>
          </a:xfrm>
          <a:custGeom>
            <a:avLst/>
            <a:gdLst/>
            <a:ahLst/>
            <a:cxnLst/>
            <a:rect r="r" b="b" t="t" l="l"/>
            <a:pathLst>
              <a:path h="422325" w="1228582">
                <a:moveTo>
                  <a:pt x="0" y="0"/>
                </a:moveTo>
                <a:lnTo>
                  <a:pt x="1228582" y="0"/>
                </a:lnTo>
                <a:lnTo>
                  <a:pt x="1228582" y="422325"/>
                </a:lnTo>
                <a:lnTo>
                  <a:pt x="0" y="422325"/>
                </a:lnTo>
                <a:lnTo>
                  <a:pt x="0" y="0"/>
                </a:lnTo>
                <a:close/>
              </a:path>
            </a:pathLst>
          </a:custGeom>
          <a:blipFill>
            <a:blip r:embed="rId10"/>
            <a:stretch>
              <a:fillRect l="0" t="0" r="0" b="0"/>
            </a:stretch>
          </a:blipFill>
        </p:spPr>
      </p:sp>
      <p:sp>
        <p:nvSpPr>
          <p:cNvPr name="TextBox 14" id="14"/>
          <p:cNvSpPr txBox="true"/>
          <p:nvPr/>
        </p:nvSpPr>
        <p:spPr>
          <a:xfrm rot="0">
            <a:off x="5515225" y="222784"/>
            <a:ext cx="4301315" cy="1402080"/>
          </a:xfrm>
          <a:prstGeom prst="rect">
            <a:avLst/>
          </a:prstGeom>
        </p:spPr>
        <p:txBody>
          <a:bodyPr anchor="t" rtlCol="false" tIns="0" lIns="0" bIns="0" rIns="0">
            <a:spAutoFit/>
          </a:bodyPr>
          <a:lstStyle/>
          <a:p>
            <a:pPr algn="ctr" marL="0" indent="0" lvl="0">
              <a:lnSpc>
                <a:spcPts val="3420"/>
              </a:lnSpc>
              <a:spcBef>
                <a:spcPct val="0"/>
              </a:spcBef>
            </a:pPr>
            <a:r>
              <a:rPr lang="en-US" b="true" sz="3800" spc="-76">
                <a:solidFill>
                  <a:srgbClr val="000000"/>
                </a:solidFill>
                <a:latin typeface="ITC Avant Garde Gothic Bold"/>
                <a:ea typeface="ITC Avant Garde Gothic Bold"/>
                <a:cs typeface="ITC Avant Garde Gothic Bold"/>
                <a:sym typeface="ITC Avant Garde Gothic Bold"/>
              </a:rPr>
              <a:t>Determinando las dimensiones del campo</a:t>
            </a:r>
          </a:p>
        </p:txBody>
      </p:sp>
      <p:sp>
        <p:nvSpPr>
          <p:cNvPr name="TextBox 15" id="15"/>
          <p:cNvSpPr txBox="true"/>
          <p:nvPr/>
        </p:nvSpPr>
        <p:spPr>
          <a:xfrm rot="0">
            <a:off x="300460" y="1600386"/>
            <a:ext cx="4301315" cy="879366"/>
          </a:xfrm>
          <a:prstGeom prst="rect">
            <a:avLst/>
          </a:prstGeom>
        </p:spPr>
        <p:txBody>
          <a:bodyPr anchor="t" rtlCol="false" tIns="0" lIns="0" bIns="0" rIns="0">
            <a:spAutoFit/>
          </a:bodyPr>
          <a:lstStyle/>
          <a:p>
            <a:pPr algn="l" marL="0" indent="0" lvl="0">
              <a:lnSpc>
                <a:spcPts val="3063"/>
              </a:lnSpc>
              <a:spcBef>
                <a:spcPct val="0"/>
              </a:spcBef>
            </a:pPr>
            <a:r>
              <a:rPr lang="en-US" b="true" sz="3404" spc="-68">
                <a:solidFill>
                  <a:srgbClr val="323232"/>
                </a:solidFill>
                <a:latin typeface="ITC Avant Garde Gothic Bold"/>
                <a:ea typeface="ITC Avant Garde Gothic Bold"/>
                <a:cs typeface="ITC Avant Garde Gothic Bold"/>
                <a:sym typeface="ITC Avant Garde Gothic Bold"/>
              </a:rPr>
              <a:t>CdA GeoFútbolCode</a:t>
            </a:r>
          </a:p>
        </p:txBody>
      </p:sp>
      <p:sp>
        <p:nvSpPr>
          <p:cNvPr name="TextBox 16" id="16"/>
          <p:cNvSpPr txBox="true"/>
          <p:nvPr/>
        </p:nvSpPr>
        <p:spPr>
          <a:xfrm rot="0">
            <a:off x="5594999" y="5915897"/>
            <a:ext cx="4301315" cy="1043760"/>
          </a:xfrm>
          <a:prstGeom prst="rect">
            <a:avLst/>
          </a:prstGeom>
        </p:spPr>
        <p:txBody>
          <a:bodyPr anchor="t" rtlCol="false" tIns="0" lIns="0" bIns="0" rIns="0">
            <a:spAutoFit/>
          </a:bodyPr>
          <a:lstStyle/>
          <a:p>
            <a:pPr algn="ctr" marL="0" indent="0" lvl="0">
              <a:lnSpc>
                <a:spcPts val="3663"/>
              </a:lnSpc>
              <a:spcBef>
                <a:spcPct val="0"/>
              </a:spcBef>
            </a:pPr>
            <a:r>
              <a:rPr lang="en-US" b="true" sz="4071" spc="-81">
                <a:solidFill>
                  <a:srgbClr val="000000"/>
                </a:solidFill>
                <a:latin typeface="ITC Avant Garde Gothic Bold"/>
                <a:ea typeface="ITC Avant Garde Gothic Bold"/>
                <a:cs typeface="ITC Avant Garde Gothic Bold"/>
                <a:sym typeface="ITC Avant Garde Gothic Bold"/>
              </a:rPr>
              <a:t>Planificación y Pistas</a:t>
            </a:r>
          </a:p>
        </p:txBody>
      </p:sp>
      <p:sp>
        <p:nvSpPr>
          <p:cNvPr name="TextBox 17" id="17"/>
          <p:cNvSpPr txBox="true"/>
          <p:nvPr/>
        </p:nvSpPr>
        <p:spPr>
          <a:xfrm rot="0">
            <a:off x="6664940" y="7189884"/>
            <a:ext cx="3412431" cy="233679"/>
          </a:xfrm>
          <a:prstGeom prst="rect">
            <a:avLst/>
          </a:prstGeom>
        </p:spPr>
        <p:txBody>
          <a:bodyPr anchor="t" rtlCol="false" tIns="0" lIns="0" bIns="0" rIns="0">
            <a:spAutoFit/>
          </a:bodyPr>
          <a:lstStyle/>
          <a:p>
            <a:pPr algn="ctr">
              <a:lnSpc>
                <a:spcPts val="1820"/>
              </a:lnSpc>
            </a:pPr>
            <a:r>
              <a:rPr lang="en-US" sz="1300" b="true">
                <a:solidFill>
                  <a:srgbClr val="000000"/>
                </a:solidFill>
                <a:latin typeface="Open Sans Bold"/>
                <a:ea typeface="Open Sans Bold"/>
                <a:cs typeface="Open Sans Bold"/>
                <a:sym typeface="Open Sans Bold"/>
              </a:rPr>
              <a:t>Servicio de Innovación Educativa JCCM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00477" y="0"/>
            <a:ext cx="1910104" cy="1967620"/>
            <a:chOff x="0" y="0"/>
            <a:chExt cx="5229860" cy="5387340"/>
          </a:xfrm>
        </p:grpSpPr>
        <p:sp>
          <p:nvSpPr>
            <p:cNvPr name="Freeform 3" id="3"/>
            <p:cNvSpPr/>
            <p:nvPr/>
          </p:nvSpPr>
          <p:spPr>
            <a:xfrm flipH="false" flipV="false" rot="0">
              <a:off x="0" y="-13970"/>
              <a:ext cx="5236210" cy="5472430"/>
            </a:xfrm>
            <a:custGeom>
              <a:avLst/>
              <a:gdLst/>
              <a:ahLst/>
              <a:cxnLst/>
              <a:rect r="r" b="b" t="t" l="l"/>
              <a:pathLst>
                <a:path h="5472430" w="5236210">
                  <a:moveTo>
                    <a:pt x="3361690" y="519430"/>
                  </a:moveTo>
                  <a:cubicBezTo>
                    <a:pt x="3675380" y="519430"/>
                    <a:pt x="3929380" y="773430"/>
                    <a:pt x="3929380" y="1087120"/>
                  </a:cubicBezTo>
                  <a:cubicBezTo>
                    <a:pt x="3929380" y="1400810"/>
                    <a:pt x="3675380" y="1654810"/>
                    <a:pt x="3361690" y="1654810"/>
                  </a:cubicBezTo>
                  <a:cubicBezTo>
                    <a:pt x="3048000" y="1654810"/>
                    <a:pt x="2794000" y="1400810"/>
                    <a:pt x="2794000" y="1087120"/>
                  </a:cubicBezTo>
                  <a:cubicBezTo>
                    <a:pt x="2794000" y="773430"/>
                    <a:pt x="3048000" y="519430"/>
                    <a:pt x="3361690" y="519430"/>
                  </a:cubicBezTo>
                  <a:close/>
                  <a:moveTo>
                    <a:pt x="5151120" y="4669790"/>
                  </a:moveTo>
                  <a:cubicBezTo>
                    <a:pt x="5152390" y="4631690"/>
                    <a:pt x="5151120" y="4532630"/>
                    <a:pt x="5151120" y="4315460"/>
                  </a:cubicBezTo>
                  <a:cubicBezTo>
                    <a:pt x="5144770" y="3995420"/>
                    <a:pt x="5133340" y="3675380"/>
                    <a:pt x="5119370" y="3355340"/>
                  </a:cubicBezTo>
                  <a:cubicBezTo>
                    <a:pt x="5115560" y="3262630"/>
                    <a:pt x="5101590" y="3169920"/>
                    <a:pt x="5081270" y="3079750"/>
                  </a:cubicBezTo>
                  <a:cubicBezTo>
                    <a:pt x="5039360" y="2901950"/>
                    <a:pt x="4897120" y="2760980"/>
                    <a:pt x="4725670" y="2708910"/>
                  </a:cubicBezTo>
                  <a:cubicBezTo>
                    <a:pt x="4554220" y="2656840"/>
                    <a:pt x="4345940" y="2725420"/>
                    <a:pt x="4234180" y="2880360"/>
                  </a:cubicBezTo>
                  <a:cubicBezTo>
                    <a:pt x="4086860" y="3087370"/>
                    <a:pt x="3925570" y="3467100"/>
                    <a:pt x="3592830" y="3517900"/>
                  </a:cubicBezTo>
                  <a:cubicBezTo>
                    <a:pt x="3227070" y="3575050"/>
                    <a:pt x="2994660" y="3276600"/>
                    <a:pt x="3144520" y="3018790"/>
                  </a:cubicBezTo>
                  <a:cubicBezTo>
                    <a:pt x="3309620" y="2730500"/>
                    <a:pt x="4072890" y="2537460"/>
                    <a:pt x="4251960" y="2515870"/>
                  </a:cubicBezTo>
                  <a:cubicBezTo>
                    <a:pt x="4431030" y="2494280"/>
                    <a:pt x="4693920" y="2461260"/>
                    <a:pt x="4866640" y="2404110"/>
                  </a:cubicBezTo>
                  <a:cubicBezTo>
                    <a:pt x="5074920" y="2335530"/>
                    <a:pt x="5223510" y="2124710"/>
                    <a:pt x="5229860" y="1893570"/>
                  </a:cubicBezTo>
                  <a:cubicBezTo>
                    <a:pt x="5236210" y="1662430"/>
                    <a:pt x="5099050" y="1480820"/>
                    <a:pt x="4883150" y="1366520"/>
                  </a:cubicBezTo>
                  <a:cubicBezTo>
                    <a:pt x="4667250" y="1252220"/>
                    <a:pt x="4377690" y="1300480"/>
                    <a:pt x="4180840" y="1493520"/>
                  </a:cubicBezTo>
                  <a:lnTo>
                    <a:pt x="4169410" y="1503680"/>
                  </a:lnTo>
                  <a:cubicBezTo>
                    <a:pt x="3045460" y="2364740"/>
                    <a:pt x="2627630" y="1320800"/>
                    <a:pt x="2522220" y="963930"/>
                  </a:cubicBezTo>
                  <a:lnTo>
                    <a:pt x="2494280" y="855980"/>
                  </a:lnTo>
                  <a:lnTo>
                    <a:pt x="2494280" y="852170"/>
                  </a:lnTo>
                  <a:lnTo>
                    <a:pt x="2493010" y="852170"/>
                  </a:lnTo>
                  <a:cubicBezTo>
                    <a:pt x="2479040" y="795020"/>
                    <a:pt x="2463800" y="739140"/>
                    <a:pt x="2449830" y="681990"/>
                  </a:cubicBezTo>
                  <a:cubicBezTo>
                    <a:pt x="2421890" y="571500"/>
                    <a:pt x="2386330" y="462280"/>
                    <a:pt x="2343150" y="355600"/>
                  </a:cubicBezTo>
                  <a:cubicBezTo>
                    <a:pt x="2251710" y="139700"/>
                    <a:pt x="2078990" y="25400"/>
                    <a:pt x="1849120" y="12700"/>
                  </a:cubicBezTo>
                  <a:cubicBezTo>
                    <a:pt x="1619250" y="0"/>
                    <a:pt x="1454150" y="124460"/>
                    <a:pt x="1341120" y="316230"/>
                  </a:cubicBezTo>
                  <a:cubicBezTo>
                    <a:pt x="1228090" y="508000"/>
                    <a:pt x="1259840" y="742950"/>
                    <a:pt x="1416050" y="902970"/>
                  </a:cubicBezTo>
                  <a:cubicBezTo>
                    <a:pt x="1466850" y="955040"/>
                    <a:pt x="1524000" y="1002030"/>
                    <a:pt x="1578610" y="1050290"/>
                  </a:cubicBezTo>
                  <a:cubicBezTo>
                    <a:pt x="1717040" y="1173480"/>
                    <a:pt x="2106930" y="1548130"/>
                    <a:pt x="1642110" y="1788160"/>
                  </a:cubicBezTo>
                  <a:cubicBezTo>
                    <a:pt x="1366520" y="1930400"/>
                    <a:pt x="982980" y="1522730"/>
                    <a:pt x="919480" y="1468120"/>
                  </a:cubicBezTo>
                  <a:lnTo>
                    <a:pt x="910590" y="1461770"/>
                  </a:lnTo>
                  <a:cubicBezTo>
                    <a:pt x="831850" y="1393190"/>
                    <a:pt x="734060" y="1347470"/>
                    <a:pt x="629920" y="1330960"/>
                  </a:cubicBezTo>
                  <a:cubicBezTo>
                    <a:pt x="317500" y="1280160"/>
                    <a:pt x="73660" y="1459230"/>
                    <a:pt x="39370" y="1772920"/>
                  </a:cubicBezTo>
                  <a:cubicBezTo>
                    <a:pt x="25400" y="1903730"/>
                    <a:pt x="16510" y="2035810"/>
                    <a:pt x="15240" y="2167890"/>
                  </a:cubicBezTo>
                  <a:cubicBezTo>
                    <a:pt x="11430" y="2519680"/>
                    <a:pt x="0" y="2872740"/>
                    <a:pt x="0" y="3225800"/>
                  </a:cubicBezTo>
                  <a:cubicBezTo>
                    <a:pt x="0" y="3481070"/>
                    <a:pt x="12700" y="3891280"/>
                    <a:pt x="16510" y="4146550"/>
                  </a:cubicBezTo>
                  <a:cubicBezTo>
                    <a:pt x="19050" y="4352290"/>
                    <a:pt x="17780" y="4726940"/>
                    <a:pt x="38100" y="4931410"/>
                  </a:cubicBezTo>
                  <a:cubicBezTo>
                    <a:pt x="60960" y="5166360"/>
                    <a:pt x="243840" y="5350510"/>
                    <a:pt x="468630" y="5391150"/>
                  </a:cubicBezTo>
                  <a:cubicBezTo>
                    <a:pt x="504190" y="5397500"/>
                    <a:pt x="539750" y="5400040"/>
                    <a:pt x="575310" y="5400040"/>
                  </a:cubicBezTo>
                  <a:lnTo>
                    <a:pt x="2995930" y="5400040"/>
                  </a:lnTo>
                  <a:cubicBezTo>
                    <a:pt x="3272790" y="5400040"/>
                    <a:pt x="3422650" y="5077460"/>
                    <a:pt x="3244850" y="4865370"/>
                  </a:cubicBezTo>
                  <a:cubicBezTo>
                    <a:pt x="2730500" y="4255770"/>
                    <a:pt x="1835150" y="3327400"/>
                    <a:pt x="1772920" y="3225800"/>
                  </a:cubicBezTo>
                  <a:cubicBezTo>
                    <a:pt x="1710690" y="3124200"/>
                    <a:pt x="1742440" y="3061970"/>
                    <a:pt x="1797050" y="3044190"/>
                  </a:cubicBezTo>
                  <a:cubicBezTo>
                    <a:pt x="1837690" y="3031490"/>
                    <a:pt x="1883410" y="3039110"/>
                    <a:pt x="1916430" y="3067050"/>
                  </a:cubicBezTo>
                  <a:cubicBezTo>
                    <a:pt x="1964690" y="3105150"/>
                    <a:pt x="2007870" y="3149600"/>
                    <a:pt x="2043430" y="3199130"/>
                  </a:cubicBezTo>
                  <a:cubicBezTo>
                    <a:pt x="2067560" y="3232150"/>
                    <a:pt x="2081530" y="3251200"/>
                    <a:pt x="2103120" y="3276600"/>
                  </a:cubicBezTo>
                  <a:cubicBezTo>
                    <a:pt x="2280920" y="3492500"/>
                    <a:pt x="2482850" y="3770630"/>
                    <a:pt x="2580640" y="3865880"/>
                  </a:cubicBezTo>
                  <a:cubicBezTo>
                    <a:pt x="2609850" y="3893820"/>
                    <a:pt x="2636520" y="3925570"/>
                    <a:pt x="2664460" y="3956050"/>
                  </a:cubicBezTo>
                  <a:cubicBezTo>
                    <a:pt x="2731770" y="4034790"/>
                    <a:pt x="2795270" y="4117340"/>
                    <a:pt x="2868930" y="4189730"/>
                  </a:cubicBezTo>
                  <a:cubicBezTo>
                    <a:pt x="3126740" y="4442460"/>
                    <a:pt x="3385820" y="4695190"/>
                    <a:pt x="3651250" y="4941570"/>
                  </a:cubicBezTo>
                  <a:cubicBezTo>
                    <a:pt x="3736340" y="5020310"/>
                    <a:pt x="3822700" y="5099050"/>
                    <a:pt x="3915410" y="5170170"/>
                  </a:cubicBezTo>
                  <a:lnTo>
                    <a:pt x="3928110" y="5182870"/>
                  </a:lnTo>
                  <a:cubicBezTo>
                    <a:pt x="4202430" y="5466080"/>
                    <a:pt x="4653280" y="5472430"/>
                    <a:pt x="4935220" y="5199380"/>
                  </a:cubicBezTo>
                  <a:cubicBezTo>
                    <a:pt x="5073650" y="5066030"/>
                    <a:pt x="5151120" y="4881880"/>
                    <a:pt x="5152390" y="4688840"/>
                  </a:cubicBezTo>
                  <a:cubicBezTo>
                    <a:pt x="5152390" y="4683760"/>
                    <a:pt x="5151120" y="4677410"/>
                    <a:pt x="5151120" y="4669790"/>
                  </a:cubicBezTo>
                  <a:close/>
                </a:path>
              </a:pathLst>
            </a:custGeom>
            <a:blipFill>
              <a:blip r:embed="rId2"/>
              <a:stretch>
                <a:fillRect l="0" t="-22844" r="0" b="-22844"/>
              </a:stretch>
            </a:blipFill>
          </p:spPr>
        </p:sp>
      </p:grpSp>
      <p:sp>
        <p:nvSpPr>
          <p:cNvPr name="Freeform 4" id="4"/>
          <p:cNvSpPr/>
          <p:nvPr/>
        </p:nvSpPr>
        <p:spPr>
          <a:xfrm flipH="false" flipV="false" rot="-5400000">
            <a:off x="8926017" y="5997734"/>
            <a:ext cx="1489993" cy="1653252"/>
          </a:xfrm>
          <a:custGeom>
            <a:avLst/>
            <a:gdLst/>
            <a:ahLst/>
            <a:cxnLst/>
            <a:rect r="r" b="b" t="t" l="l"/>
            <a:pathLst>
              <a:path h="1653252" w="1489993">
                <a:moveTo>
                  <a:pt x="0" y="0"/>
                </a:moveTo>
                <a:lnTo>
                  <a:pt x="1489993" y="0"/>
                </a:lnTo>
                <a:lnTo>
                  <a:pt x="1489993" y="1653251"/>
                </a:lnTo>
                <a:lnTo>
                  <a:pt x="0" y="16532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8792683" y="-63144"/>
            <a:ext cx="1390074" cy="1046954"/>
          </a:xfrm>
          <a:custGeom>
            <a:avLst/>
            <a:gdLst/>
            <a:ahLst/>
            <a:cxnLst/>
            <a:rect r="r" b="b" t="t" l="l"/>
            <a:pathLst>
              <a:path h="1046954" w="1390074">
                <a:moveTo>
                  <a:pt x="0" y="0"/>
                </a:moveTo>
                <a:lnTo>
                  <a:pt x="1390073" y="0"/>
                </a:lnTo>
                <a:lnTo>
                  <a:pt x="1390073" y="1046954"/>
                </a:lnTo>
                <a:lnTo>
                  <a:pt x="0" y="1046954"/>
                </a:lnTo>
                <a:lnTo>
                  <a:pt x="0" y="0"/>
                </a:lnTo>
                <a:close/>
              </a:path>
            </a:pathLst>
          </a:custGeom>
          <a:blipFill>
            <a:blip r:embed="rId5"/>
            <a:stretch>
              <a:fillRect l="0" t="0" r="0" b="0"/>
            </a:stretch>
          </a:blipFill>
        </p:spPr>
      </p:sp>
      <p:sp>
        <p:nvSpPr>
          <p:cNvPr name="Freeform 6" id="6"/>
          <p:cNvSpPr/>
          <p:nvPr/>
        </p:nvSpPr>
        <p:spPr>
          <a:xfrm flipH="false" flipV="false" rot="0">
            <a:off x="5755046" y="756000"/>
            <a:ext cx="543123" cy="543123"/>
          </a:xfrm>
          <a:custGeom>
            <a:avLst/>
            <a:gdLst/>
            <a:ahLst/>
            <a:cxnLst/>
            <a:rect r="r" b="b" t="t" l="l"/>
            <a:pathLst>
              <a:path h="543123" w="543123">
                <a:moveTo>
                  <a:pt x="0" y="0"/>
                </a:moveTo>
                <a:lnTo>
                  <a:pt x="543123" y="0"/>
                </a:lnTo>
                <a:lnTo>
                  <a:pt x="543123" y="543123"/>
                </a:lnTo>
                <a:lnTo>
                  <a:pt x="0" y="543123"/>
                </a:lnTo>
                <a:lnTo>
                  <a:pt x="0" y="0"/>
                </a:lnTo>
                <a:close/>
              </a:path>
            </a:pathLst>
          </a:custGeom>
          <a:blipFill>
            <a:blip r:embed="rId6"/>
            <a:stretch>
              <a:fillRect l="0" t="0" r="0" b="0"/>
            </a:stretch>
          </a:blipFill>
        </p:spPr>
      </p:sp>
      <p:sp>
        <p:nvSpPr>
          <p:cNvPr name="Freeform 7" id="7"/>
          <p:cNvSpPr/>
          <p:nvPr/>
        </p:nvSpPr>
        <p:spPr>
          <a:xfrm flipH="false" flipV="false" rot="0">
            <a:off x="5722714" y="5467677"/>
            <a:ext cx="1223372" cy="1223372"/>
          </a:xfrm>
          <a:custGeom>
            <a:avLst/>
            <a:gdLst/>
            <a:ahLst/>
            <a:cxnLst/>
            <a:rect r="r" b="b" t="t" l="l"/>
            <a:pathLst>
              <a:path h="1223372" w="1223372">
                <a:moveTo>
                  <a:pt x="0" y="0"/>
                </a:moveTo>
                <a:lnTo>
                  <a:pt x="1223371" y="0"/>
                </a:lnTo>
                <a:lnTo>
                  <a:pt x="1223371" y="1223372"/>
                </a:lnTo>
                <a:lnTo>
                  <a:pt x="0" y="1223372"/>
                </a:lnTo>
                <a:lnTo>
                  <a:pt x="0" y="0"/>
                </a:lnTo>
                <a:close/>
              </a:path>
            </a:pathLst>
          </a:custGeom>
          <a:blipFill>
            <a:blip r:embed="rId7"/>
            <a:stretch>
              <a:fillRect l="0" t="0" r="0" b="0"/>
            </a:stretch>
          </a:blipFill>
        </p:spPr>
      </p:sp>
      <p:sp>
        <p:nvSpPr>
          <p:cNvPr name="TextBox 8" id="8"/>
          <p:cNvSpPr txBox="true"/>
          <p:nvPr/>
        </p:nvSpPr>
        <p:spPr>
          <a:xfrm rot="0">
            <a:off x="5755046" y="283941"/>
            <a:ext cx="3877819" cy="472059"/>
          </a:xfrm>
          <a:prstGeom prst="rect">
            <a:avLst/>
          </a:prstGeom>
        </p:spPr>
        <p:txBody>
          <a:bodyPr anchor="t" rtlCol="false" tIns="0" lIns="0" bIns="0" rIns="0">
            <a:spAutoFit/>
          </a:bodyPr>
          <a:lstStyle/>
          <a:p>
            <a:pPr algn="l" marL="0" indent="0" lvl="0">
              <a:lnSpc>
                <a:spcPts val="3347"/>
              </a:lnSpc>
            </a:pPr>
            <a:r>
              <a:rPr lang="en-US" b="true" sz="2700" spc="-54">
                <a:solidFill>
                  <a:srgbClr val="323232"/>
                </a:solidFill>
                <a:latin typeface="ITC Avant Garde Gothic Bold"/>
                <a:ea typeface="ITC Avant Garde Gothic Bold"/>
                <a:cs typeface="ITC Avant Garde Gothic Bold"/>
                <a:sym typeface="ITC Avant Garde Gothic Bold"/>
              </a:rPr>
              <a:t>Pista.</a:t>
            </a:r>
          </a:p>
        </p:txBody>
      </p:sp>
      <p:sp>
        <p:nvSpPr>
          <p:cNvPr name="TextBox 9" id="9"/>
          <p:cNvSpPr txBox="true"/>
          <p:nvPr/>
        </p:nvSpPr>
        <p:spPr>
          <a:xfrm rot="0">
            <a:off x="5722714" y="1338961"/>
            <a:ext cx="4424043" cy="3834384"/>
          </a:xfrm>
          <a:prstGeom prst="rect">
            <a:avLst/>
          </a:prstGeom>
        </p:spPr>
        <p:txBody>
          <a:bodyPr anchor="t" rtlCol="false" tIns="0" lIns="0" bIns="0" rIns="0">
            <a:spAutoFit/>
          </a:bodyPr>
          <a:lstStyle/>
          <a:p>
            <a:pPr algn="just">
              <a:lnSpc>
                <a:spcPts val="1638"/>
              </a:lnSpc>
            </a:pPr>
            <a:r>
              <a:rPr lang="en-US" sz="1400">
                <a:solidFill>
                  <a:srgbClr val="000000"/>
                </a:solidFill>
                <a:latin typeface="Arial"/>
                <a:ea typeface="Arial"/>
                <a:cs typeface="Arial"/>
                <a:sym typeface="Arial"/>
              </a:rPr>
              <a:t>Para llegar a solución de la tarea que se nos encomienda, puede resultar conveniente que vayamos encontrando la respuesta a las siguientes cuestiones:</a:t>
            </a:r>
          </a:p>
          <a:p>
            <a:pPr algn="just">
              <a:lnSpc>
                <a:spcPts val="1638"/>
              </a:lnSpc>
            </a:pPr>
            <a:r>
              <a:rPr lang="en-US" sz="1400">
                <a:solidFill>
                  <a:srgbClr val="000000"/>
                </a:solidFill>
                <a:latin typeface="Arial"/>
                <a:ea typeface="Arial"/>
                <a:cs typeface="Arial"/>
                <a:sym typeface="Arial"/>
              </a:rPr>
              <a:t>·¿Son iguales las medidas que habrán de tener todos los campos de fútbol?.</a:t>
            </a:r>
          </a:p>
          <a:p>
            <a:pPr algn="just">
              <a:lnSpc>
                <a:spcPts val="1638"/>
              </a:lnSpc>
            </a:pPr>
            <a:r>
              <a:rPr lang="en-US" sz="1400">
                <a:solidFill>
                  <a:srgbClr val="000000"/>
                </a:solidFill>
                <a:latin typeface="Arial"/>
                <a:ea typeface="Arial"/>
                <a:cs typeface="Arial"/>
                <a:sym typeface="Arial"/>
              </a:rPr>
              <a:t>·¿Las diferentes categorías en las que se organizan las competiciones de futbol pueden ser determinantes a la hora de condicionar las medidas de un campo de fútbol?.</a:t>
            </a:r>
          </a:p>
          <a:p>
            <a:pPr algn="just">
              <a:lnSpc>
                <a:spcPts val="1638"/>
              </a:lnSpc>
            </a:pPr>
            <a:r>
              <a:rPr lang="en-US" sz="1400">
                <a:solidFill>
                  <a:srgbClr val="000000"/>
                </a:solidFill>
                <a:latin typeface="Arial"/>
                <a:ea typeface="Arial"/>
                <a:cs typeface="Arial"/>
                <a:sym typeface="Arial"/>
              </a:rPr>
              <a:t>·¿Las edades de los jugadores que harán uso del campo de futbol son determinantes de las medidas del campo de juego?</a:t>
            </a:r>
          </a:p>
          <a:p>
            <a:pPr algn="just">
              <a:lnSpc>
                <a:spcPts val="1638"/>
              </a:lnSpc>
            </a:pPr>
            <a:r>
              <a:rPr lang="en-US" sz="1400">
                <a:solidFill>
                  <a:srgbClr val="000000"/>
                </a:solidFill>
                <a:latin typeface="Arial"/>
                <a:ea typeface="Arial"/>
                <a:cs typeface="Arial"/>
                <a:sym typeface="Arial"/>
              </a:rPr>
              <a:t>En la dirección proporcionada más abajo, podrás encontrar las distintas medidas estandarizadas que puede tener el terreno de juego de un campo de futbol. Ten en cuenta que el campo se usará por los alumnos de nuestro instituto y qué por tanto, deberemos buscar las medidas acordes a la edad de los jugadores a los que se destina (sub-18).</a:t>
            </a:r>
          </a:p>
        </p:txBody>
      </p:sp>
      <p:sp>
        <p:nvSpPr>
          <p:cNvPr name="TextBox 10" id="10"/>
          <p:cNvSpPr txBox="true"/>
          <p:nvPr/>
        </p:nvSpPr>
        <p:spPr>
          <a:xfrm rot="0">
            <a:off x="7058889" y="5414899"/>
            <a:ext cx="3087867" cy="1262253"/>
          </a:xfrm>
          <a:prstGeom prst="rect">
            <a:avLst/>
          </a:prstGeom>
        </p:spPr>
        <p:txBody>
          <a:bodyPr anchor="t" rtlCol="false" tIns="0" lIns="0" bIns="0" rIns="0">
            <a:spAutoFit/>
          </a:bodyPr>
          <a:lstStyle/>
          <a:p>
            <a:pPr algn="just">
              <a:lnSpc>
                <a:spcPts val="2016"/>
              </a:lnSpc>
            </a:pPr>
            <a:r>
              <a:rPr lang="en-US" sz="1400" u="sng">
                <a:solidFill>
                  <a:srgbClr val="000000"/>
                </a:solidFill>
                <a:latin typeface="Arial"/>
                <a:ea typeface="Arial"/>
                <a:cs typeface="Arial"/>
                <a:sym typeface="Arial"/>
                <a:hlinkClick r:id="rId8" tooltip="https://www.csd.gob.es/sites/default/files/media/files/2018-10/FUTBOL_FUT2017_Edicion.pdfohttp:/bit.ly/40xh0SH"/>
              </a:rPr>
              <a:t>https://www.csd.gob.es/sites/default/files/media/files/2018-10/FUTBOL_FUT2017_Edicion.pdf</a:t>
            </a:r>
          </a:p>
          <a:p>
            <a:pPr algn="just">
              <a:lnSpc>
                <a:spcPts val="2016"/>
              </a:lnSpc>
            </a:pPr>
            <a:r>
              <a:rPr lang="en-US" sz="1400">
                <a:solidFill>
                  <a:srgbClr val="000000"/>
                </a:solidFill>
                <a:latin typeface="Arial"/>
                <a:ea typeface="Arial"/>
                <a:cs typeface="Arial"/>
                <a:sym typeface="Arial"/>
              </a:rPr>
              <a:t>o</a:t>
            </a:r>
          </a:p>
          <a:p>
            <a:pPr algn="just" marL="0" indent="0" lvl="1">
              <a:lnSpc>
                <a:spcPts val="2016"/>
              </a:lnSpc>
              <a:spcBef>
                <a:spcPct val="0"/>
              </a:spcBef>
            </a:pPr>
            <a:r>
              <a:rPr lang="en-US" sz="1400" u="sng">
                <a:solidFill>
                  <a:srgbClr val="000000"/>
                </a:solidFill>
                <a:latin typeface="Arial"/>
                <a:ea typeface="Arial"/>
                <a:cs typeface="Arial"/>
                <a:sym typeface="Arial"/>
              </a:rPr>
              <a:t>http://bit.ly/40xh0SH</a:t>
            </a:r>
          </a:p>
        </p:txBody>
      </p:sp>
      <p:sp>
        <p:nvSpPr>
          <p:cNvPr name="TextBox 11" id="11"/>
          <p:cNvSpPr txBox="true"/>
          <p:nvPr/>
        </p:nvSpPr>
        <p:spPr>
          <a:xfrm rot="0">
            <a:off x="302936" y="3141853"/>
            <a:ext cx="4565623" cy="2434209"/>
          </a:xfrm>
          <a:prstGeom prst="rect">
            <a:avLst/>
          </a:prstGeom>
        </p:spPr>
        <p:txBody>
          <a:bodyPr anchor="t" rtlCol="false" tIns="0" lIns="0" bIns="0" rIns="0">
            <a:spAutoFit/>
          </a:bodyPr>
          <a:lstStyle/>
          <a:p>
            <a:pPr algn="just">
              <a:lnSpc>
                <a:spcPts val="1638"/>
              </a:lnSpc>
            </a:pPr>
            <a:r>
              <a:rPr lang="en-US" sz="1400">
                <a:solidFill>
                  <a:srgbClr val="000000"/>
                </a:solidFill>
                <a:latin typeface="Arial"/>
                <a:ea typeface="Arial"/>
                <a:cs typeface="Arial"/>
                <a:sym typeface="Arial"/>
              </a:rPr>
              <a:t>Cualquier actividad intencional que persiga la consecución de unos objetivos concretos, requiere de una planificación previa que, partiendo de la situación inicial en la que nos encontramos, guie el procedimiento a seguir para su consecución.</a:t>
            </a:r>
          </a:p>
          <a:p>
            <a:pPr algn="just">
              <a:lnSpc>
                <a:spcPts val="1638"/>
              </a:lnSpc>
            </a:pPr>
            <a:r>
              <a:rPr lang="en-US" sz="1400">
                <a:solidFill>
                  <a:srgbClr val="000000"/>
                </a:solidFill>
                <a:latin typeface="Arial"/>
                <a:ea typeface="Arial"/>
                <a:cs typeface="Arial"/>
                <a:sym typeface="Arial"/>
              </a:rPr>
              <a:t>Esta planificación, siempre necesaria, se hace más imprescindible aún cuando el trabajo se aborda en equipo. Es por ello que antes de comenzar la tarea, deberéis reflexionar sobre los aspectos recogidos en la Ficha de Planificación que os facilitará vuestro profesor, dejando plasmado en ella vuestras conclusiones al respecto.</a:t>
            </a:r>
          </a:p>
        </p:txBody>
      </p:sp>
      <p:sp>
        <p:nvSpPr>
          <p:cNvPr name="TextBox 12" id="12"/>
          <p:cNvSpPr txBox="true"/>
          <p:nvPr/>
        </p:nvSpPr>
        <p:spPr>
          <a:xfrm rot="0">
            <a:off x="365226" y="2287261"/>
            <a:ext cx="4854774" cy="472059"/>
          </a:xfrm>
          <a:prstGeom prst="rect">
            <a:avLst/>
          </a:prstGeom>
        </p:spPr>
        <p:txBody>
          <a:bodyPr anchor="t" rtlCol="false" tIns="0" lIns="0" bIns="0" rIns="0">
            <a:spAutoFit/>
          </a:bodyPr>
          <a:lstStyle/>
          <a:p>
            <a:pPr algn="l" marL="0" indent="0" lvl="0">
              <a:lnSpc>
                <a:spcPts val="3347"/>
              </a:lnSpc>
            </a:pPr>
            <a:r>
              <a:rPr lang="en-US" b="true" sz="2700" spc="-54">
                <a:solidFill>
                  <a:srgbClr val="323232"/>
                </a:solidFill>
                <a:latin typeface="ITC Avant Garde Gothic Bold"/>
                <a:ea typeface="ITC Avant Garde Gothic Bold"/>
                <a:cs typeface="ITC Avant Garde Gothic Bold"/>
                <a:sym typeface="ITC Avant Garde Gothic Bold"/>
              </a:rPr>
              <a:t>Planificación.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DAGd_Der4MM</dc:identifier>
  <dcterms:modified xsi:type="dcterms:W3CDTF">2011-08-01T06:04:30Z</dcterms:modified>
  <cp:revision>1</cp:revision>
  <dc:title>1B Determinando las dimensiones del campo Pistas</dc:title>
</cp:coreProperties>
</file>