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7556500" cy="5321300"/>
  <p:notesSz cx="6858000" cy="9144000"/>
  <p:embeddedFontLst>
    <p:embeddedFont>
      <p:font typeface="Exo 2 Bold" charset="1" panose="00000800000000000000"/>
      <p:regular r:id="rId19"/>
    </p:embeddedFont>
    <p:embeddedFont>
      <p:font typeface="TT Octosquares Condensed Bold" charset="1" panose="02010001040000080307"/>
      <p:regular r:id="rId20"/>
    </p:embeddedFont>
    <p:embeddedFont>
      <p:font typeface="Exo 2" charset="1" panose="00000500000000000000"/>
      <p:regular r:id="rId21"/>
    </p:embeddedFont>
    <p:embeddedFont>
      <p:font typeface="Comica" charset="1" panose="00000000000000000000"/>
      <p:regular r:id="rId22"/>
    </p:embeddedFont>
    <p:embeddedFont>
      <p:font typeface="Exo 2 Bold Italics" charset="1" panose="00000800000000000000"/>
      <p:regular r:id="rId23"/>
    </p:embeddedFont>
    <p:embeddedFont>
      <p:font typeface="Exo 2 Italics" charset="1" panose="0000050000000000000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37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38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39.png" Type="http://schemas.openxmlformats.org/officeDocument/2006/relationships/image"/><Relationship Id="rId12" Target="../media/image40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41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7.png" Type="http://schemas.openxmlformats.org/officeDocument/2006/relationships/image"/><Relationship Id="rId12" Target="../media/image18.png" Type="http://schemas.openxmlformats.org/officeDocument/2006/relationships/image"/><Relationship Id="rId13" Target="../media/image15.png" Type="http://schemas.openxmlformats.org/officeDocument/2006/relationships/image"/><Relationship Id="rId14" Target="../media/image16.svg" Type="http://schemas.openxmlformats.org/officeDocument/2006/relationships/image"/><Relationship Id="rId15" Target="../media/image19.png" Type="http://schemas.openxmlformats.org/officeDocument/2006/relationships/image"/><Relationship Id="rId16" Target="../media/image20.svg" Type="http://schemas.openxmlformats.org/officeDocument/2006/relationships/image"/><Relationship Id="rId17" Target="../media/image21.png" Type="http://schemas.openxmlformats.org/officeDocument/2006/relationships/image"/><Relationship Id="rId18" Target="../media/image22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23.png" Type="http://schemas.openxmlformats.org/officeDocument/2006/relationships/image"/><Relationship Id="rId12" Target="../media/image24.png" Type="http://schemas.openxmlformats.org/officeDocument/2006/relationships/image"/><Relationship Id="rId13" Target="../media/image25.png" Type="http://schemas.openxmlformats.org/officeDocument/2006/relationships/image"/><Relationship Id="rId14" Target="../media/image26.png" Type="http://schemas.openxmlformats.org/officeDocument/2006/relationships/image"/><Relationship Id="rId15" Target="https://ide.mblock.cc" TargetMode="External" Type="http://schemas.openxmlformats.org/officeDocument/2006/relationships/hyperlink"/><Relationship Id="rId16" Target="https://ide.mblock.cc" TargetMode="External" Type="http://schemas.openxmlformats.org/officeDocument/2006/relationships/hyperlink"/><Relationship Id="rId17" Target="https://www.youtube.com/static?template=terms" TargetMode="External" Type="http://schemas.openxmlformats.org/officeDocument/2006/relationships/hyperlink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7.png" Type="http://schemas.openxmlformats.org/officeDocument/2006/relationships/image"/><Relationship Id="rId11" Target="../media/image28.png" Type="http://schemas.openxmlformats.org/officeDocument/2006/relationships/image"/><Relationship Id="rId12" Target="https://www.youtube.com/watch?v=R7WgkpD2tvY" TargetMode="External" Type="http://schemas.openxmlformats.org/officeDocument/2006/relationships/hyperlink"/><Relationship Id="rId13" Target="https://www.youtube.com/static?template=terms" TargetMode="External" Type="http://schemas.openxmlformats.org/officeDocument/2006/relationships/hyperlink"/><Relationship Id="rId14" Target="https://www.youtube.com/static?template=terms" TargetMode="External" Type="http://schemas.openxmlformats.org/officeDocument/2006/relationships/hyperlink"/><Relationship Id="rId15" Target="../media/image4.png" Type="http://schemas.openxmlformats.org/officeDocument/2006/relationships/image"/><Relationship Id="rId16" Target="../media/image5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2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29.png" Type="http://schemas.openxmlformats.org/officeDocument/2006/relationships/image"/><Relationship Id="rId12" Target="../media/image30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2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3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33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2.png" Type="http://schemas.openxmlformats.org/officeDocument/2006/relationships/image"/><Relationship Id="rId11" Target="../media/image33.png" Type="http://schemas.openxmlformats.org/officeDocument/2006/relationships/image"/><Relationship Id="rId12" Target="../media/image35.png" Type="http://schemas.openxmlformats.org/officeDocument/2006/relationships/image"/><Relationship Id="rId13" Target="../media/image36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3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164006" y="3020214"/>
            <a:ext cx="5290743" cy="1247359"/>
            <a:chOff x="0" y="0"/>
            <a:chExt cx="2690388" cy="63429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690388" cy="634293"/>
            </a:xfrm>
            <a:custGeom>
              <a:avLst/>
              <a:gdLst/>
              <a:ahLst/>
              <a:cxnLst/>
              <a:rect r="r" b="b" t="t" l="l"/>
              <a:pathLst>
                <a:path h="634293" w="2690388">
                  <a:moveTo>
                    <a:pt x="0" y="0"/>
                  </a:moveTo>
                  <a:lnTo>
                    <a:pt x="2690388" y="0"/>
                  </a:lnTo>
                  <a:lnTo>
                    <a:pt x="2690388" y="634293"/>
                  </a:lnTo>
                  <a:lnTo>
                    <a:pt x="0" y="634293"/>
                  </a:ln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19050"/>
              <a:ext cx="2690388" cy="6533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81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1463740" y="3105939"/>
            <a:ext cx="4674549" cy="7464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 b="true">
                <a:solidFill>
                  <a:srgbClr val="000000"/>
                </a:solidFill>
                <a:latin typeface="Exo 2 Bold"/>
                <a:ea typeface="Exo 2 Bold"/>
                <a:cs typeface="Exo 2 Bold"/>
                <a:sym typeface="Exo 2 Bold"/>
              </a:rPr>
              <a:t>A través de este desafío aprenderás a utilizar el sensor RGB del mBot2 como siguelíneas. Tendrás que hacer un camino que guíe el robot hacia ”el pasado”...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64006" y="2406018"/>
            <a:ext cx="5086757" cy="480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46"/>
              </a:lnSpc>
            </a:pPr>
            <a:r>
              <a:rPr lang="en-US" b="true" sz="2819">
                <a:solidFill>
                  <a:srgbClr val="ED168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¿TE ACUERDAS?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30781" y="1130290"/>
            <a:ext cx="5753206" cy="355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7"/>
              </a:lnSpc>
            </a:pPr>
            <a:r>
              <a:rPr lang="en-US" b="true" sz="21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VIAJE AL INTERIOR DE LA MENTE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593602" y="2130451"/>
            <a:ext cx="4227565" cy="3029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18"/>
              </a:lnSpc>
            </a:pPr>
            <a:r>
              <a:rPr lang="en-US" sz="1727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RETO 3: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30781" y="1452809"/>
            <a:ext cx="5753206" cy="3318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07"/>
              </a:lnSpc>
            </a:pPr>
            <a:r>
              <a:rPr lang="en-US" b="true" sz="19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CON MBOT2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545143" y="3468367"/>
            <a:ext cx="6469714" cy="1598400"/>
            <a:chOff x="0" y="0"/>
            <a:chExt cx="3289905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289905" cy="812800"/>
            </a:xfrm>
            <a:custGeom>
              <a:avLst/>
              <a:gdLst/>
              <a:ahLst/>
              <a:cxnLst/>
              <a:rect r="r" b="b" t="t" l="l"/>
              <a:pathLst>
                <a:path h="812800" w="3289905">
                  <a:moveTo>
                    <a:pt x="22736" y="0"/>
                  </a:moveTo>
                  <a:lnTo>
                    <a:pt x="3267168" y="0"/>
                  </a:lnTo>
                  <a:cubicBezTo>
                    <a:pt x="3273198" y="0"/>
                    <a:pt x="3278982" y="2395"/>
                    <a:pt x="3283245" y="6659"/>
                  </a:cubicBezTo>
                  <a:cubicBezTo>
                    <a:pt x="3287509" y="10923"/>
                    <a:pt x="3289905" y="16706"/>
                    <a:pt x="3289905" y="22736"/>
                  </a:cubicBezTo>
                  <a:lnTo>
                    <a:pt x="3289905" y="790064"/>
                  </a:lnTo>
                  <a:cubicBezTo>
                    <a:pt x="3289905" y="796094"/>
                    <a:pt x="3287509" y="801877"/>
                    <a:pt x="3283245" y="806141"/>
                  </a:cubicBezTo>
                  <a:cubicBezTo>
                    <a:pt x="3278982" y="810405"/>
                    <a:pt x="3273198" y="812800"/>
                    <a:pt x="3267168" y="812800"/>
                  </a:cubicBezTo>
                  <a:lnTo>
                    <a:pt x="22736" y="812800"/>
                  </a:lnTo>
                  <a:cubicBezTo>
                    <a:pt x="16706" y="812800"/>
                    <a:pt x="10923" y="810405"/>
                    <a:pt x="6659" y="806141"/>
                  </a:cubicBezTo>
                  <a:cubicBezTo>
                    <a:pt x="2395" y="801877"/>
                    <a:pt x="0" y="796094"/>
                    <a:pt x="0" y="790064"/>
                  </a:cubicBezTo>
                  <a:lnTo>
                    <a:pt x="0" y="22736"/>
                  </a:lnTo>
                  <a:cubicBezTo>
                    <a:pt x="0" y="16706"/>
                    <a:pt x="2395" y="10923"/>
                    <a:pt x="6659" y="6659"/>
                  </a:cubicBezTo>
                  <a:cubicBezTo>
                    <a:pt x="10923" y="2395"/>
                    <a:pt x="16706" y="0"/>
                    <a:pt x="2273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19050"/>
              <a:ext cx="3289905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81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704537" y="631734"/>
            <a:ext cx="4436459" cy="3883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67"/>
              </a:lnSpc>
            </a:pPr>
            <a:r>
              <a:rPr lang="en-US" b="true" sz="23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9. PROGRAMA EL MBOT. PASO 4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04537" y="1094917"/>
            <a:ext cx="5777876" cy="10502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2"/>
              </a:lnSpc>
              <a:spcBef>
                <a:spcPct val="0"/>
              </a:spcBef>
            </a:pPr>
            <a:r>
              <a:rPr lang="en-US" b="true" sz="1201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Ánimo, puedes crear la</a:t>
            </a:r>
            <a:r>
              <a:rPr lang="en-US" b="true" sz="1201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 secuencia completa combinando los códigos anteriores para completar este reto:</a:t>
            </a:r>
          </a:p>
          <a:p>
            <a:pPr algn="l" marL="259449" indent="-129725" lvl="1">
              <a:lnSpc>
                <a:spcPts val="1682"/>
              </a:lnSpc>
              <a:spcBef>
                <a:spcPct val="0"/>
              </a:spcBef>
              <a:buFont typeface="Arial"/>
              <a:buChar char="•"/>
            </a:pPr>
            <a:r>
              <a:rPr lang="en-US" sz="1201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Programa todos los casos posibles: 1000, 1100, 0110, 0011, 0001.</a:t>
            </a:r>
          </a:p>
          <a:p>
            <a:pPr algn="l" marL="259449" indent="-129725" lvl="1">
              <a:lnSpc>
                <a:spcPts val="1682"/>
              </a:lnSpc>
              <a:buFont typeface="Arial"/>
              <a:buChar char="•"/>
            </a:pPr>
            <a:r>
              <a:rPr lang="en-US" b="true" sz="1201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Experimenta con la velocidad</a:t>
            </a:r>
            <a:r>
              <a:rPr lang="en-US" sz="1201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 de movimiento de cada motor del robot para tener mayor control, evitando así que éste se desvíe.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989446" y="2371705"/>
            <a:ext cx="5581107" cy="2471843"/>
          </a:xfrm>
          <a:custGeom>
            <a:avLst/>
            <a:gdLst/>
            <a:ahLst/>
            <a:cxnLst/>
            <a:rect r="r" b="b" t="t" l="l"/>
            <a:pathLst>
              <a:path h="2471843" w="5581107">
                <a:moveTo>
                  <a:pt x="0" y="0"/>
                </a:moveTo>
                <a:lnTo>
                  <a:pt x="5581108" y="0"/>
                </a:lnTo>
                <a:lnTo>
                  <a:pt x="5581108" y="2471843"/>
                </a:lnTo>
                <a:lnTo>
                  <a:pt x="0" y="247184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-5555" r="0" b="0"/>
            </a:stretch>
          </a:blipFill>
        </p:spPr>
      </p:sp>
      <p:sp>
        <p:nvSpPr>
          <p:cNvPr name="AutoShape 17" id="17"/>
          <p:cNvSpPr/>
          <p:nvPr/>
        </p:nvSpPr>
        <p:spPr>
          <a:xfrm flipV="true">
            <a:off x="968686" y="4843548"/>
            <a:ext cx="1954080" cy="4762"/>
          </a:xfrm>
          <a:prstGeom prst="line">
            <a:avLst/>
          </a:prstGeom>
          <a:ln cap="flat" w="19050">
            <a:solidFill>
              <a:srgbClr val="010204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AutoShape 18" id="18"/>
          <p:cNvSpPr/>
          <p:nvPr/>
        </p:nvSpPr>
        <p:spPr>
          <a:xfrm flipV="true">
            <a:off x="989446" y="2371705"/>
            <a:ext cx="1933320" cy="0"/>
          </a:xfrm>
          <a:prstGeom prst="line">
            <a:avLst/>
          </a:prstGeom>
          <a:ln cap="flat" w="19050">
            <a:solidFill>
              <a:srgbClr val="010204"/>
            </a:solidFill>
            <a:prstDash val="sysDash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3113925" y="2341066"/>
            <a:ext cx="972149" cy="1222829"/>
          </a:xfrm>
          <a:custGeom>
            <a:avLst/>
            <a:gdLst/>
            <a:ahLst/>
            <a:cxnLst/>
            <a:rect r="r" b="b" t="t" l="l"/>
            <a:pathLst>
              <a:path h="1222829" w="972149">
                <a:moveTo>
                  <a:pt x="0" y="0"/>
                </a:moveTo>
                <a:lnTo>
                  <a:pt x="972150" y="0"/>
                </a:lnTo>
                <a:lnTo>
                  <a:pt x="972150" y="1222829"/>
                </a:lnTo>
                <a:lnTo>
                  <a:pt x="0" y="122282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832930" y="1464589"/>
            <a:ext cx="5646740" cy="932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0"/>
              </a:lnSpc>
            </a:pP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¿Tu robot sigue la línea sin salirse? </a:t>
            </a:r>
          </a:p>
          <a:p>
            <a:pPr algn="ctr">
              <a:lnSpc>
                <a:spcPts val="1840"/>
              </a:lnSpc>
            </a:pPr>
          </a:p>
          <a:p>
            <a:pPr algn="ctr">
              <a:lnSpc>
                <a:spcPts val="1980"/>
              </a:lnSpc>
            </a:pPr>
            <a:r>
              <a:rPr lang="en-US" sz="1414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Pide a tu profesor/a que te de una posible solución y...</a:t>
            </a:r>
          </a:p>
          <a:p>
            <a:pPr algn="ctr">
              <a:lnSpc>
                <a:spcPts val="1840"/>
              </a:lnSpc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632589" y="787827"/>
            <a:ext cx="3867009" cy="4969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07"/>
              </a:lnSpc>
            </a:pPr>
            <a:r>
              <a:rPr lang="en-US" b="true" sz="29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10. SOLUCIÓN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439277" y="3725861"/>
            <a:ext cx="5142263" cy="244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80"/>
              </a:lnSpc>
            </a:pPr>
            <a:r>
              <a:rPr lang="en-US" sz="1414" b="true">
                <a:solidFill>
                  <a:srgbClr val="E52687"/>
                </a:solidFill>
                <a:latin typeface="Exo 2 Bold"/>
                <a:ea typeface="Exo 2 Bold"/>
                <a:cs typeface="Exo 2 Bold"/>
                <a:sym typeface="Exo 2 Bold"/>
              </a:rPr>
              <a:t>¡Comprueba que el programa actúa como tú quieres!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793133" y="1464589"/>
            <a:ext cx="5829734" cy="2882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59"/>
              </a:lnSpc>
            </a:pPr>
            <a:r>
              <a:rPr lang="en-US" sz="1256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Como habrás podido comprobar, el robot sigue la linea hasta el final del recorrido pero... </a:t>
            </a:r>
          </a:p>
          <a:p>
            <a:pPr algn="ctr">
              <a:lnSpc>
                <a:spcPts val="1759"/>
              </a:lnSpc>
            </a:pPr>
          </a:p>
          <a:p>
            <a:pPr algn="ctr">
              <a:lnSpc>
                <a:spcPts val="1899"/>
              </a:lnSpc>
            </a:pPr>
            <a:r>
              <a:rPr lang="en-US" sz="1356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¿Qué ocurre cuando se termina este recorrido?</a:t>
            </a:r>
          </a:p>
          <a:p>
            <a:pPr algn="ctr">
              <a:lnSpc>
                <a:spcPts val="1759"/>
              </a:lnSpc>
            </a:pPr>
          </a:p>
          <a:p>
            <a:pPr algn="ctr">
              <a:lnSpc>
                <a:spcPts val="1759"/>
              </a:lnSpc>
            </a:pPr>
            <a:r>
              <a:rPr lang="en-US" sz="1256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Prueba a pintar con un color diferente el final del recorrido del robot y prográmalo para que se detenga cuando detecta ese color.</a:t>
            </a:r>
          </a:p>
          <a:p>
            <a:pPr algn="ctr">
              <a:lnSpc>
                <a:spcPts val="1759"/>
              </a:lnSpc>
            </a:pPr>
            <a:r>
              <a:rPr lang="en-US" sz="1256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Debes usar una instrucción diferente. </a:t>
            </a:r>
          </a:p>
          <a:p>
            <a:pPr algn="ctr">
              <a:lnSpc>
                <a:spcPts val="1759"/>
              </a:lnSpc>
            </a:pPr>
            <a:r>
              <a:rPr lang="en-US" sz="1256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¿Serás capaz de averiguar cuál es?</a:t>
            </a:r>
          </a:p>
          <a:p>
            <a:pPr algn="ctr">
              <a:lnSpc>
                <a:spcPts val="1759"/>
              </a:lnSpc>
            </a:pPr>
          </a:p>
          <a:p>
            <a:pPr algn="ctr">
              <a:lnSpc>
                <a:spcPts val="1759"/>
              </a:lnSpc>
            </a:pPr>
          </a:p>
          <a:p>
            <a:pPr algn="ctr">
              <a:lnSpc>
                <a:spcPts val="1899"/>
              </a:lnSpc>
            </a:pPr>
            <a:r>
              <a:rPr lang="en-US" sz="1356" b="true">
                <a:solidFill>
                  <a:srgbClr val="ED168B"/>
                </a:solidFill>
                <a:latin typeface="Exo 2 Bold"/>
                <a:ea typeface="Exo 2 Bold"/>
                <a:cs typeface="Exo 2 Bold"/>
                <a:sym typeface="Exo 2 Bold"/>
              </a:rPr>
              <a:t>¡Ánimo!¡Puedes conseguir la excelencia en este reto!</a:t>
            </a:r>
          </a:p>
          <a:p>
            <a:pPr algn="ctr">
              <a:lnSpc>
                <a:spcPts val="1755"/>
              </a:lnSpc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740589" y="787827"/>
            <a:ext cx="3867009" cy="4969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07"/>
              </a:lnSpc>
            </a:pPr>
            <a:r>
              <a:rPr lang="en-US" b="true" sz="29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11. DESAFÍO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2765669" y="2478910"/>
            <a:ext cx="2180256" cy="2131200"/>
          </a:xfrm>
          <a:custGeom>
            <a:avLst/>
            <a:gdLst/>
            <a:ahLst/>
            <a:cxnLst/>
            <a:rect r="r" b="b" t="t" l="l"/>
            <a:pathLst>
              <a:path h="2131200" w="2180256">
                <a:moveTo>
                  <a:pt x="0" y="0"/>
                </a:moveTo>
                <a:lnTo>
                  <a:pt x="2180256" y="0"/>
                </a:lnTo>
                <a:lnTo>
                  <a:pt x="2180256" y="2131200"/>
                </a:lnTo>
                <a:lnTo>
                  <a:pt x="0" y="21312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9999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25137" y="1741998"/>
            <a:ext cx="1519961" cy="1797559"/>
          </a:xfrm>
          <a:custGeom>
            <a:avLst/>
            <a:gdLst/>
            <a:ahLst/>
            <a:cxnLst/>
            <a:rect r="r" b="b" t="t" l="l"/>
            <a:pathLst>
              <a:path h="1797559" w="1519961">
                <a:moveTo>
                  <a:pt x="0" y="0"/>
                </a:moveTo>
                <a:lnTo>
                  <a:pt x="1519961" y="0"/>
                </a:lnTo>
                <a:lnTo>
                  <a:pt x="1519961" y="1797559"/>
                </a:lnTo>
                <a:lnTo>
                  <a:pt x="0" y="179755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812589" y="787827"/>
            <a:ext cx="2967411" cy="4969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07"/>
              </a:lnSpc>
            </a:pPr>
            <a:r>
              <a:rPr lang="en-US" b="true" sz="2934">
                <a:solidFill>
                  <a:srgbClr val="F7C744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12. REFLEXIONA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820806" y="2228125"/>
            <a:ext cx="3661364" cy="5274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15"/>
              </a:lnSpc>
              <a:spcBef>
                <a:spcPct val="0"/>
              </a:spcBef>
            </a:pPr>
            <a:r>
              <a:rPr lang="en-US" b="true" sz="1511">
                <a:solidFill>
                  <a:srgbClr val="252628"/>
                </a:solidFill>
                <a:latin typeface="Exo 2 Bold"/>
                <a:ea typeface="Exo 2 Bold"/>
                <a:cs typeface="Exo 2 Bold"/>
                <a:sym typeface="Exo 2 Bold"/>
              </a:rPr>
              <a:t>¿Crees que hay recuerdos más allá de ese que has tomado como “el primero”?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5027275" y="1294721"/>
            <a:ext cx="1506244" cy="1506244"/>
          </a:xfrm>
          <a:custGeom>
            <a:avLst/>
            <a:gdLst/>
            <a:ahLst/>
            <a:cxnLst/>
            <a:rect r="r" b="b" t="t" l="l"/>
            <a:pathLst>
              <a:path h="1506244" w="1506244">
                <a:moveTo>
                  <a:pt x="0" y="0"/>
                </a:moveTo>
                <a:lnTo>
                  <a:pt x="1506244" y="0"/>
                </a:lnTo>
                <a:lnTo>
                  <a:pt x="1506244" y="1506245"/>
                </a:lnTo>
                <a:lnTo>
                  <a:pt x="0" y="150624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701157" y="3547038"/>
            <a:ext cx="630955" cy="686274"/>
          </a:xfrm>
          <a:custGeom>
            <a:avLst/>
            <a:gdLst/>
            <a:ahLst/>
            <a:cxnLst/>
            <a:rect r="r" b="b" t="t" l="l"/>
            <a:pathLst>
              <a:path h="686274" w="630955">
                <a:moveTo>
                  <a:pt x="0" y="0"/>
                </a:moveTo>
                <a:lnTo>
                  <a:pt x="630955" y="0"/>
                </a:lnTo>
                <a:lnTo>
                  <a:pt x="630955" y="686274"/>
                </a:lnTo>
                <a:lnTo>
                  <a:pt x="0" y="68627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1056579">
            <a:off x="2050922" y="3662297"/>
            <a:ext cx="1709391" cy="491450"/>
          </a:xfrm>
          <a:custGeom>
            <a:avLst/>
            <a:gdLst/>
            <a:ahLst/>
            <a:cxnLst/>
            <a:rect r="r" b="b" t="t" l="l"/>
            <a:pathLst>
              <a:path h="491450" w="1709391">
                <a:moveTo>
                  <a:pt x="0" y="0"/>
                </a:moveTo>
                <a:lnTo>
                  <a:pt x="1709392" y="0"/>
                </a:lnTo>
                <a:lnTo>
                  <a:pt x="1709392" y="491450"/>
                </a:lnTo>
                <a:lnTo>
                  <a:pt x="0" y="49145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3794602" y="3415240"/>
            <a:ext cx="1232673" cy="912178"/>
          </a:xfrm>
          <a:custGeom>
            <a:avLst/>
            <a:gdLst/>
            <a:ahLst/>
            <a:cxnLst/>
            <a:rect r="r" b="b" t="t" l="l"/>
            <a:pathLst>
              <a:path h="912178" w="1232673">
                <a:moveTo>
                  <a:pt x="0" y="0"/>
                </a:moveTo>
                <a:lnTo>
                  <a:pt x="1232673" y="0"/>
                </a:lnTo>
                <a:lnTo>
                  <a:pt x="1232673" y="912178"/>
                </a:lnTo>
                <a:lnTo>
                  <a:pt x="0" y="91217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110676" y="1432656"/>
            <a:ext cx="4106932" cy="13668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835"/>
              </a:lnSpc>
              <a:spcBef>
                <a:spcPct val="0"/>
              </a:spcBef>
            </a:pPr>
            <a:r>
              <a:rPr lang="en-US" sz="1311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   </a:t>
            </a:r>
            <a:r>
              <a:rPr lang="en-US" sz="1311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Los recuerdos son imágenes, sonidos o sensaciones de cosas que vivimos en el pasado.</a:t>
            </a:r>
          </a:p>
          <a:p>
            <a:pPr algn="just">
              <a:lnSpc>
                <a:spcPts val="1835"/>
              </a:lnSpc>
              <a:spcBef>
                <a:spcPct val="0"/>
              </a:spcBef>
            </a:pPr>
            <a:r>
              <a:rPr lang="en-US" sz="1311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   Algunos los recordamos fácilmente, pero otros quedan guardados en el inconsciente, influyendo en cómo pensamos o sentimos sin que nos demos cuenta.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17353" y="866587"/>
            <a:ext cx="5099922" cy="4804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7"/>
              </a:lnSpc>
            </a:pPr>
            <a:r>
              <a:rPr lang="en-US" b="true" sz="28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1. ¿QUÉ SON LOS RECUERDOS?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77162" y="3000536"/>
            <a:ext cx="6469714" cy="226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Comica"/>
                <a:ea typeface="Comica"/>
                <a:cs typeface="Comica"/>
                <a:sym typeface="Comica"/>
              </a:rPr>
              <a:t>¿sabrías decir cuál es tu primer recuerdo?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42645" y="3021144"/>
            <a:ext cx="3246269" cy="1460821"/>
          </a:xfrm>
          <a:custGeom>
            <a:avLst/>
            <a:gdLst/>
            <a:ahLst/>
            <a:cxnLst/>
            <a:rect r="r" b="b" t="t" l="l"/>
            <a:pathLst>
              <a:path h="1460821" w="3246269">
                <a:moveTo>
                  <a:pt x="0" y="0"/>
                </a:moveTo>
                <a:lnTo>
                  <a:pt x="3246269" y="0"/>
                </a:lnTo>
                <a:lnTo>
                  <a:pt x="3246269" y="1460821"/>
                </a:lnTo>
                <a:lnTo>
                  <a:pt x="0" y="146082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3457415">
            <a:off x="1374932" y="3300068"/>
            <a:ext cx="444063" cy="494778"/>
          </a:xfrm>
          <a:custGeom>
            <a:avLst/>
            <a:gdLst/>
            <a:ahLst/>
            <a:cxnLst/>
            <a:rect r="r" b="b" t="t" l="l"/>
            <a:pathLst>
              <a:path h="494778" w="444063">
                <a:moveTo>
                  <a:pt x="0" y="0"/>
                </a:moveTo>
                <a:lnTo>
                  <a:pt x="444063" y="0"/>
                </a:lnTo>
                <a:lnTo>
                  <a:pt x="444063" y="494778"/>
                </a:lnTo>
                <a:lnTo>
                  <a:pt x="0" y="49477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4265907" y="4048629"/>
            <a:ext cx="768464" cy="568663"/>
          </a:xfrm>
          <a:custGeom>
            <a:avLst/>
            <a:gdLst/>
            <a:ahLst/>
            <a:cxnLst/>
            <a:rect r="r" b="b" t="t" l="l"/>
            <a:pathLst>
              <a:path h="568663" w="768464">
                <a:moveTo>
                  <a:pt x="0" y="0"/>
                </a:moveTo>
                <a:lnTo>
                  <a:pt x="768464" y="0"/>
                </a:lnTo>
                <a:lnTo>
                  <a:pt x="768464" y="568664"/>
                </a:lnTo>
                <a:lnTo>
                  <a:pt x="0" y="56866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967525" y="2152673"/>
            <a:ext cx="636975" cy="524709"/>
          </a:xfrm>
          <a:custGeom>
            <a:avLst/>
            <a:gdLst/>
            <a:ahLst/>
            <a:cxnLst/>
            <a:rect r="r" b="b" t="t" l="l"/>
            <a:pathLst>
              <a:path h="524709" w="636975">
                <a:moveTo>
                  <a:pt x="0" y="0"/>
                </a:moveTo>
                <a:lnTo>
                  <a:pt x="636976" y="0"/>
                </a:lnTo>
                <a:lnTo>
                  <a:pt x="636976" y="524709"/>
                </a:lnTo>
                <a:lnTo>
                  <a:pt x="0" y="52470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604501" y="2056276"/>
            <a:ext cx="4843974" cy="6889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83759" indent="-141879" lvl="1">
              <a:lnSpc>
                <a:spcPts val="1840"/>
              </a:lnSpc>
              <a:buFont typeface="Arial"/>
              <a:buChar char="•"/>
            </a:pP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Toma un rollo de cinta aislante negra y crea un camino para que el robot lo pueda seguir hasta el “primer recuerdo”.</a:t>
            </a:r>
          </a:p>
          <a:p>
            <a:pPr algn="l" marL="283759" indent="-141879" lvl="1">
              <a:lnSpc>
                <a:spcPts val="1840"/>
              </a:lnSpc>
              <a:buFont typeface="Arial"/>
              <a:buChar char="•"/>
            </a:pP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Evita crear curvas muy pronunciadas. 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3881132" y="2852090"/>
            <a:ext cx="2900700" cy="1196539"/>
          </a:xfrm>
          <a:custGeom>
            <a:avLst/>
            <a:gdLst/>
            <a:ahLst/>
            <a:cxnLst/>
            <a:rect r="r" b="b" t="t" l="l"/>
            <a:pathLst>
              <a:path h="1196539" w="2900700">
                <a:moveTo>
                  <a:pt x="0" y="0"/>
                </a:moveTo>
                <a:lnTo>
                  <a:pt x="2900700" y="0"/>
                </a:lnTo>
                <a:lnTo>
                  <a:pt x="2900700" y="1196539"/>
                </a:lnTo>
                <a:lnTo>
                  <a:pt x="0" y="119653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8" id="18"/>
          <p:cNvSpPr txBox="true"/>
          <p:nvPr/>
        </p:nvSpPr>
        <p:spPr>
          <a:xfrm rot="0">
            <a:off x="4304660" y="3023540"/>
            <a:ext cx="2053644" cy="7085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94"/>
              </a:lnSpc>
              <a:spcBef>
                <a:spcPct val="0"/>
              </a:spcBef>
            </a:pPr>
            <a:r>
              <a:rPr lang="en-US" b="true" sz="1353" i="true">
                <a:solidFill>
                  <a:srgbClr val="2B2B2B"/>
                </a:solidFill>
                <a:latin typeface="Exo 2 Bold Italics"/>
                <a:ea typeface="Exo 2 Bold Italics"/>
                <a:cs typeface="Exo 2 Bold Italics"/>
                <a:sym typeface="Exo 2 Bold Italics"/>
              </a:rPr>
              <a:t>¡La línea debe estar sobre un fondo blanco para que funcione!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09191" y="874456"/>
            <a:ext cx="5208083" cy="1011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07"/>
              </a:lnSpc>
            </a:pPr>
            <a:r>
              <a:rPr lang="en-US" sz="2934" b="true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2. PREPARA EL CAMINO HACIA TU PRIMER RECUERDO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328100" y="4210263"/>
            <a:ext cx="798316" cy="1812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60"/>
              </a:lnSpc>
            </a:pPr>
            <a:r>
              <a:rPr lang="en-US" sz="11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Recuerdo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12930" y="1331413"/>
            <a:ext cx="5454536" cy="680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40"/>
              </a:lnSpc>
            </a:pP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Para programar el mBot2 necesitas usar la aplicación que te permite dar las instrucciones al robot:</a:t>
            </a:r>
          </a:p>
          <a:p>
            <a:pPr algn="l">
              <a:lnSpc>
                <a:spcPts val="1840"/>
              </a:lnSpc>
            </a:pP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4242045" y="1888009"/>
            <a:ext cx="2514573" cy="2675038"/>
          </a:xfrm>
          <a:custGeom>
            <a:avLst/>
            <a:gdLst/>
            <a:ahLst/>
            <a:cxnLst/>
            <a:rect r="r" b="b" t="t" l="l"/>
            <a:pathLst>
              <a:path h="2675038" w="2514573">
                <a:moveTo>
                  <a:pt x="0" y="0"/>
                </a:moveTo>
                <a:lnTo>
                  <a:pt x="2514573" y="0"/>
                </a:lnTo>
                <a:lnTo>
                  <a:pt x="2514573" y="2675038"/>
                </a:lnTo>
                <a:lnTo>
                  <a:pt x="0" y="267503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499" t="0" r="-499" b="-466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2136833" y="3315063"/>
            <a:ext cx="774206" cy="801705"/>
          </a:xfrm>
          <a:custGeom>
            <a:avLst/>
            <a:gdLst/>
            <a:ahLst/>
            <a:cxnLst/>
            <a:rect r="r" b="b" t="t" l="l"/>
            <a:pathLst>
              <a:path h="801705" w="774206">
                <a:moveTo>
                  <a:pt x="0" y="0"/>
                </a:moveTo>
                <a:lnTo>
                  <a:pt x="774206" y="0"/>
                </a:lnTo>
                <a:lnTo>
                  <a:pt x="774206" y="801705"/>
                </a:lnTo>
                <a:lnTo>
                  <a:pt x="0" y="80170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4301025" y="3371581"/>
            <a:ext cx="933718" cy="933718"/>
          </a:xfrm>
          <a:custGeom>
            <a:avLst/>
            <a:gdLst/>
            <a:ahLst/>
            <a:cxnLst/>
            <a:rect r="r" b="b" t="t" l="l"/>
            <a:pathLst>
              <a:path h="933718" w="933718">
                <a:moveTo>
                  <a:pt x="0" y="0"/>
                </a:moveTo>
                <a:lnTo>
                  <a:pt x="933718" y="0"/>
                </a:lnTo>
                <a:lnTo>
                  <a:pt x="933718" y="933718"/>
                </a:lnTo>
                <a:lnTo>
                  <a:pt x="0" y="93371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5528801" y="2553229"/>
            <a:ext cx="938666" cy="938666"/>
          </a:xfrm>
          <a:custGeom>
            <a:avLst/>
            <a:gdLst/>
            <a:ahLst/>
            <a:cxnLst/>
            <a:rect r="r" b="b" t="t" l="l"/>
            <a:pathLst>
              <a:path h="938666" w="938666">
                <a:moveTo>
                  <a:pt x="0" y="0"/>
                </a:moveTo>
                <a:lnTo>
                  <a:pt x="938666" y="0"/>
                </a:lnTo>
                <a:lnTo>
                  <a:pt x="938666" y="938666"/>
                </a:lnTo>
                <a:lnTo>
                  <a:pt x="0" y="93866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4077114" y="2772773"/>
            <a:ext cx="1409514" cy="459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819"/>
              </a:lnSpc>
            </a:pPr>
            <a:r>
              <a:rPr lang="en-US" sz="1299" b="true">
                <a:solidFill>
                  <a:srgbClr val="ED168B"/>
                </a:solidFill>
                <a:latin typeface="Exo 2 Bold"/>
                <a:ea typeface="Exo 2 Bold"/>
                <a:cs typeface="Exo 2 Bold"/>
                <a:sym typeface="Exo 2 Bold"/>
              </a:rPr>
              <a:t>Guía de uso de mBlock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5284452" y="3605391"/>
            <a:ext cx="1183014" cy="459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 b="true">
                <a:solidFill>
                  <a:srgbClr val="E52687"/>
                </a:solidFill>
                <a:latin typeface="Exo 2 Bold"/>
                <a:ea typeface="Exo 2 Bold"/>
                <a:cs typeface="Exo 2 Bold"/>
                <a:sym typeface="Exo 2 Bold"/>
              </a:rPr>
              <a:t>Video tutorial de mBlock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03453" y="778328"/>
            <a:ext cx="4995878" cy="43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b="true" sz="2600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3. PREPARA EL SOFTWARE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12930" y="2279105"/>
            <a:ext cx="3022012" cy="7356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80"/>
              </a:lnSpc>
            </a:pPr>
            <a:r>
              <a:rPr lang="en-US" sz="1414">
                <a:solidFill>
                  <a:srgbClr val="E52687"/>
                </a:solidFill>
                <a:latin typeface="Exo 2"/>
                <a:ea typeface="Exo 2"/>
                <a:cs typeface="Exo 2"/>
                <a:sym typeface="Exo 2"/>
              </a:rPr>
              <a:t>Abre </a:t>
            </a:r>
            <a:r>
              <a:rPr lang="en-US" b="true" sz="1414" u="sng">
                <a:solidFill>
                  <a:srgbClr val="E52687"/>
                </a:solidFill>
                <a:latin typeface="Exo 2 Bold"/>
                <a:ea typeface="Exo 2 Bold"/>
                <a:cs typeface="Exo 2 Bold"/>
                <a:sym typeface="Exo 2 Bold"/>
                <a:hlinkClick r:id="rId15" tooltip="https://ide.mblock.cc"/>
              </a:rPr>
              <a:t>mBlock</a:t>
            </a:r>
            <a:r>
              <a:rPr lang="en-US" sz="1414">
                <a:solidFill>
                  <a:srgbClr val="E52687"/>
                </a:solidFill>
                <a:latin typeface="Exo 2"/>
                <a:ea typeface="Exo 2"/>
                <a:cs typeface="Exo 2"/>
                <a:sym typeface="Exo 2"/>
              </a:rPr>
              <a:t> en tu ordenador o en el entorno de programación en su versión WEB.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164047" y="3116943"/>
            <a:ext cx="2542057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b="true" sz="1200" u="sng">
                <a:solidFill>
                  <a:srgbClr val="130E2E"/>
                </a:solidFill>
                <a:latin typeface="Exo 2 Bold"/>
                <a:ea typeface="Exo 2 Bold"/>
                <a:cs typeface="Exo 2 Bold"/>
                <a:sym typeface="Exo 2 Bold"/>
                <a:hlinkClick r:id="rId16" tooltip="https://ide.mblock.cc"/>
              </a:rPr>
              <a:t>https://ide.mblock.cc/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791434" y="4610672"/>
            <a:ext cx="3952901" cy="958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840"/>
              </a:lnSpc>
              <a:spcBef>
                <a:spcPct val="0"/>
              </a:spcBef>
            </a:pPr>
            <a:r>
              <a:rPr lang="en-US" sz="600" i="true">
                <a:solidFill>
                  <a:srgbClr val="282829"/>
                </a:solidFill>
                <a:latin typeface="Exo 2 Italics"/>
                <a:ea typeface="Exo 2 Italics"/>
                <a:cs typeface="Exo 2 Italics"/>
                <a:sym typeface="Exo 2 Italics"/>
              </a:rPr>
              <a:t>Video tutoriales</a:t>
            </a:r>
            <a:r>
              <a:rPr lang="en-US" sz="600" i="true">
                <a:solidFill>
                  <a:srgbClr val="282829"/>
                </a:solidFill>
                <a:latin typeface="Exo 2 Italics"/>
                <a:ea typeface="Exo 2 Italics"/>
                <a:cs typeface="Exo 2 Italics"/>
                <a:sym typeface="Exo 2 Italics"/>
              </a:rPr>
              <a:t>. </a:t>
            </a:r>
            <a:r>
              <a:rPr lang="en-US" sz="600" i="true" u="sng">
                <a:solidFill>
                  <a:srgbClr val="282829"/>
                </a:solidFill>
                <a:latin typeface="Exo 2 Italics"/>
                <a:ea typeface="Exo 2 Italics"/>
                <a:cs typeface="Exo 2 Italics"/>
                <a:sym typeface="Exo 2 Italics"/>
                <a:hlinkClick r:id="rId17" tooltip="https://www.youtube.com/static?template=terms"/>
              </a:rPr>
              <a:t>(Licencia estándar de YouTube)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836085" y="1521159"/>
            <a:ext cx="2681105" cy="11381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840"/>
              </a:lnSpc>
            </a:pP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Realiza la programación, siguiendo los pasos/pistas que tienes en las siguientes fichas, para que el robot pueda seguir la línea.</a:t>
            </a:r>
          </a:p>
          <a:p>
            <a:pPr algn="l">
              <a:lnSpc>
                <a:spcPts val="1840"/>
              </a:lnSpc>
            </a:pP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3612440" y="1293313"/>
            <a:ext cx="3051091" cy="3444563"/>
          </a:xfrm>
          <a:custGeom>
            <a:avLst/>
            <a:gdLst/>
            <a:ahLst/>
            <a:cxnLst/>
            <a:rect r="r" b="b" t="t" l="l"/>
            <a:pathLst>
              <a:path h="3444563" w="3051091">
                <a:moveTo>
                  <a:pt x="0" y="0"/>
                </a:moveTo>
                <a:lnTo>
                  <a:pt x="3051092" y="0"/>
                </a:lnTo>
                <a:lnTo>
                  <a:pt x="3051092" y="3444563"/>
                </a:lnTo>
                <a:lnTo>
                  <a:pt x="0" y="344456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3592" t="0" r="-3592" b="-466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3863946" y="2196654"/>
            <a:ext cx="1026358" cy="1024251"/>
          </a:xfrm>
          <a:custGeom>
            <a:avLst/>
            <a:gdLst/>
            <a:ahLst/>
            <a:cxnLst/>
            <a:rect r="r" b="b" t="t" l="l"/>
            <a:pathLst>
              <a:path h="1024251" w="1026358">
                <a:moveTo>
                  <a:pt x="0" y="0"/>
                </a:moveTo>
                <a:lnTo>
                  <a:pt x="1026358" y="0"/>
                </a:lnTo>
                <a:lnTo>
                  <a:pt x="1026358" y="1024251"/>
                </a:lnTo>
                <a:lnTo>
                  <a:pt x="0" y="102425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4" id="14">
            <a:hlinkClick r:id="rId12" tooltip="https://www.youtube.com/watch?v=R7WgkpD2tvY"/>
          </p:cNvPr>
          <p:cNvSpPr/>
          <p:nvPr/>
        </p:nvSpPr>
        <p:spPr>
          <a:xfrm flipH="false" flipV="false" rot="0">
            <a:off x="3863946" y="3424491"/>
            <a:ext cx="1064808" cy="1064808"/>
          </a:xfrm>
          <a:custGeom>
            <a:avLst/>
            <a:gdLst/>
            <a:ahLst/>
            <a:cxnLst/>
            <a:rect r="r" b="b" t="t" l="l"/>
            <a:pathLst>
              <a:path h="1064808" w="1064808">
                <a:moveTo>
                  <a:pt x="0" y="0"/>
                </a:moveTo>
                <a:lnTo>
                  <a:pt x="1064808" y="0"/>
                </a:lnTo>
                <a:lnTo>
                  <a:pt x="1064808" y="1064809"/>
                </a:lnTo>
                <a:lnTo>
                  <a:pt x="0" y="106480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701527" y="819837"/>
            <a:ext cx="4436459" cy="4734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27"/>
              </a:lnSpc>
            </a:pPr>
            <a:r>
              <a:rPr lang="en-US" b="true" sz="27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4. PROGRAMA EL MBOT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928754" y="2204079"/>
            <a:ext cx="1556718" cy="4247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00"/>
              </a:lnSpc>
            </a:pPr>
            <a:r>
              <a:rPr lang="en-US" sz="1214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¿Sabes cómo funciona el RGB?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943994" y="3028705"/>
            <a:ext cx="1374625" cy="1779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9"/>
              </a:lnSpc>
              <a:spcBef>
                <a:spcPct val="0"/>
              </a:spcBef>
            </a:pPr>
            <a:r>
              <a:rPr lang="en-US" sz="507" i="true">
                <a:solidFill>
                  <a:srgbClr val="282829"/>
                </a:solidFill>
                <a:latin typeface="Exo 2 Italics"/>
                <a:ea typeface="Exo 2 Italics"/>
                <a:cs typeface="Exo 2 Italics"/>
                <a:sym typeface="Exo 2 Italics"/>
              </a:rPr>
              <a:t>Curso de Mbot2</a:t>
            </a:r>
            <a:r>
              <a:rPr lang="en-US" sz="507" i="true">
                <a:solidFill>
                  <a:srgbClr val="282829"/>
                </a:solidFill>
                <a:latin typeface="Exo 2 Italics"/>
                <a:ea typeface="Exo 2 Italics"/>
                <a:cs typeface="Exo 2 Italics"/>
                <a:sym typeface="Exo 2 Italics"/>
              </a:rPr>
              <a:t>. Sigue lineas. </a:t>
            </a:r>
            <a:r>
              <a:rPr lang="en-US" sz="507" i="true" u="sng">
                <a:solidFill>
                  <a:srgbClr val="282829"/>
                </a:solidFill>
                <a:latin typeface="Exo 2 Italics"/>
                <a:ea typeface="Exo 2 Italics"/>
                <a:cs typeface="Exo 2 Italics"/>
                <a:sym typeface="Exo 2 Italics"/>
                <a:hlinkClick r:id="rId13" tooltip="https://www.youtube.com/static?template=terms"/>
              </a:rPr>
              <a:t>(Licencia estándar de YouTube)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98826" y="2875305"/>
            <a:ext cx="2172725" cy="6848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299">
                <a:solidFill>
                  <a:srgbClr val="E52687"/>
                </a:solidFill>
                <a:latin typeface="Exo 2"/>
                <a:ea typeface="Exo 2"/>
                <a:cs typeface="Exo 2"/>
                <a:sym typeface="Exo 2"/>
              </a:rPr>
              <a:t>Recuerda que vas a utilizar el </a:t>
            </a:r>
            <a:r>
              <a:rPr lang="en-US" b="true" sz="1299">
                <a:solidFill>
                  <a:srgbClr val="E52687"/>
                </a:solidFill>
                <a:latin typeface="Exo 2 Bold"/>
                <a:ea typeface="Exo 2 Bold"/>
                <a:cs typeface="Exo 2 Bold"/>
                <a:sym typeface="Exo 2 Bold"/>
              </a:rPr>
              <a:t>sensor cuádruple RGB </a:t>
            </a:r>
            <a:r>
              <a:rPr lang="en-US" sz="1299">
                <a:solidFill>
                  <a:srgbClr val="E52687"/>
                </a:solidFill>
                <a:latin typeface="Exo 2"/>
                <a:ea typeface="Exo 2"/>
                <a:cs typeface="Exo 2"/>
                <a:sym typeface="Exo 2"/>
              </a:rPr>
              <a:t>del Mbot2.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943994" y="4223675"/>
            <a:ext cx="929542" cy="1779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9"/>
              </a:lnSpc>
              <a:spcBef>
                <a:spcPct val="0"/>
              </a:spcBef>
            </a:pPr>
            <a:r>
              <a:rPr lang="en-US" sz="507" i="true">
                <a:solidFill>
                  <a:srgbClr val="282829"/>
                </a:solidFill>
                <a:latin typeface="Exo 2 Italics"/>
                <a:ea typeface="Exo 2 Italics"/>
                <a:cs typeface="Exo 2 Italics"/>
                <a:sym typeface="Exo 2 Italics"/>
              </a:rPr>
              <a:t>Calibración del sensor RGB</a:t>
            </a:r>
            <a:r>
              <a:rPr lang="en-US" sz="507" i="true">
                <a:solidFill>
                  <a:srgbClr val="282829"/>
                </a:solidFill>
                <a:latin typeface="Exo 2 Italics"/>
                <a:ea typeface="Exo 2 Italics"/>
                <a:cs typeface="Exo 2 Italics"/>
                <a:sym typeface="Exo 2 Italics"/>
              </a:rPr>
              <a:t>. </a:t>
            </a:r>
            <a:r>
              <a:rPr lang="en-US" sz="507" i="true" u="sng">
                <a:solidFill>
                  <a:srgbClr val="282829"/>
                </a:solidFill>
                <a:latin typeface="Exo 2 Italics"/>
                <a:ea typeface="Exo 2 Italics"/>
                <a:cs typeface="Exo 2 Italics"/>
                <a:sym typeface="Exo 2 Italics"/>
                <a:hlinkClick r:id="rId14" tooltip="https://www.youtube.com/static?template=terms"/>
              </a:rPr>
              <a:t>(Licencia estándar de YouTube)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968481" y="3398384"/>
            <a:ext cx="1435744" cy="6382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00"/>
              </a:lnSpc>
            </a:pPr>
            <a:r>
              <a:rPr lang="en-US" sz="1214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¿Sabes cómo calibrar el sensor el RGB?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512613" y="2263650"/>
            <a:ext cx="3297905" cy="1887204"/>
          </a:xfrm>
          <a:custGeom>
            <a:avLst/>
            <a:gdLst/>
            <a:ahLst/>
            <a:cxnLst/>
            <a:rect r="r" b="b" t="t" l="l"/>
            <a:pathLst>
              <a:path h="1887204" w="3297905">
                <a:moveTo>
                  <a:pt x="0" y="0"/>
                </a:moveTo>
                <a:lnTo>
                  <a:pt x="3297905" y="0"/>
                </a:lnTo>
                <a:lnTo>
                  <a:pt x="3297905" y="1887204"/>
                </a:lnTo>
                <a:lnTo>
                  <a:pt x="0" y="188720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766162" y="2799150"/>
            <a:ext cx="656475" cy="1216410"/>
          </a:xfrm>
          <a:custGeom>
            <a:avLst/>
            <a:gdLst/>
            <a:ahLst/>
            <a:cxnLst/>
            <a:rect r="r" b="b" t="t" l="l"/>
            <a:pathLst>
              <a:path h="1216410" w="656475">
                <a:moveTo>
                  <a:pt x="0" y="0"/>
                </a:moveTo>
                <a:lnTo>
                  <a:pt x="656476" y="0"/>
                </a:lnTo>
                <a:lnTo>
                  <a:pt x="656476" y="1216410"/>
                </a:lnTo>
                <a:lnTo>
                  <a:pt x="0" y="121641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012930" y="1398088"/>
            <a:ext cx="5547090" cy="11381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840"/>
              </a:lnSpc>
            </a:pPr>
            <a:r>
              <a:rPr lang="en-US" sz="1314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Prueba el desplazamiento del robot.</a:t>
            </a:r>
          </a:p>
          <a:p>
            <a:pPr algn="just">
              <a:lnSpc>
                <a:spcPts val="1840"/>
              </a:lnSpc>
            </a:pP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Dale movimiento al robot y comprueba que funcionan correctamente los motores. Necesitarás la extensión del chasis (shield) del mBot2.</a:t>
            </a:r>
          </a:p>
          <a:p>
            <a:pPr algn="just">
              <a:lnSpc>
                <a:spcPts val="1840"/>
              </a:lnSpc>
            </a:pPr>
          </a:p>
          <a:p>
            <a:pPr algn="just">
              <a:lnSpc>
                <a:spcPts val="1840"/>
              </a:lnSpc>
            </a:pPr>
          </a:p>
        </p:txBody>
      </p:sp>
      <p:sp>
        <p:nvSpPr>
          <p:cNvPr name="TextBox 15" id="15"/>
          <p:cNvSpPr txBox="true"/>
          <p:nvPr/>
        </p:nvSpPr>
        <p:spPr>
          <a:xfrm rot="0">
            <a:off x="736239" y="806877"/>
            <a:ext cx="4436459" cy="3883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67"/>
              </a:lnSpc>
            </a:pPr>
            <a:r>
              <a:rPr lang="en-US" b="true" sz="23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5. PROGRAMA EL MBOT. PASO 1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70528" y="2107763"/>
            <a:ext cx="4617529" cy="766546"/>
          </a:xfrm>
          <a:custGeom>
            <a:avLst/>
            <a:gdLst/>
            <a:ahLst/>
            <a:cxnLst/>
            <a:rect r="r" b="b" t="t" l="l"/>
            <a:pathLst>
              <a:path h="766546" w="4617529">
                <a:moveTo>
                  <a:pt x="0" y="0"/>
                </a:moveTo>
                <a:lnTo>
                  <a:pt x="4617529" y="0"/>
                </a:lnTo>
                <a:lnTo>
                  <a:pt x="4617529" y="766546"/>
                </a:lnTo>
                <a:lnTo>
                  <a:pt x="0" y="76654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03335" y="3416108"/>
            <a:ext cx="5153330" cy="1269008"/>
          </a:xfrm>
          <a:custGeom>
            <a:avLst/>
            <a:gdLst/>
            <a:ahLst/>
            <a:cxnLst/>
            <a:rect r="r" b="b" t="t" l="l"/>
            <a:pathLst>
              <a:path h="1269008" w="5153330">
                <a:moveTo>
                  <a:pt x="0" y="0"/>
                </a:moveTo>
                <a:lnTo>
                  <a:pt x="5153330" y="0"/>
                </a:lnTo>
                <a:lnTo>
                  <a:pt x="5153330" y="1269007"/>
                </a:lnTo>
                <a:lnTo>
                  <a:pt x="0" y="126900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757374" y="806877"/>
            <a:ext cx="4721782" cy="3883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67"/>
              </a:lnSpc>
            </a:pPr>
            <a:r>
              <a:rPr lang="en-US" b="true" sz="23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6. PROGRAMA EL MBOT. PASO 2.1.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92484" y="1277024"/>
            <a:ext cx="5634881" cy="8307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    </a:t>
            </a:r>
            <a:r>
              <a:rPr lang="en-US" b="true" sz="1200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Pon a prueba el sensor cuádruple RGB.</a:t>
            </a:r>
            <a:r>
              <a:rPr lang="en-US" sz="1200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 Este sensor RGB puede detectar varios colores. En esta ocasión solo vas a utilizar la detección del negro, ya que es línea que has hecho con cinta aislante.</a:t>
            </a:r>
          </a:p>
          <a:p>
            <a:pPr algn="just" marL="259080" indent="-129540" lvl="1">
              <a:lnSpc>
                <a:spcPts val="1679"/>
              </a:lnSpc>
              <a:buFont typeface="Arial"/>
              <a:buChar char="•"/>
            </a:pPr>
            <a:r>
              <a:rPr lang="en-US" sz="1200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Las instrucciones de lectura del sensor son las siguientes: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92484" y="2960034"/>
            <a:ext cx="5634881" cy="4116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59080" indent="-129540" lvl="1">
              <a:lnSpc>
                <a:spcPts val="1679"/>
              </a:lnSpc>
              <a:buFont typeface="Arial"/>
              <a:buChar char="•"/>
            </a:pPr>
            <a:r>
              <a:rPr lang="en-US" sz="1200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Sitúa el robot sobre la línea en las distintas posiciones y comprueba que las lecturas que te da. </a:t>
            </a:r>
            <a:r>
              <a:rPr lang="en-US" b="true" sz="1200">
                <a:solidFill>
                  <a:srgbClr val="ED168B"/>
                </a:solidFill>
                <a:latin typeface="Exo 2 Bold"/>
                <a:ea typeface="Exo 2 Bold"/>
                <a:cs typeface="Exo 2 Bold"/>
                <a:sym typeface="Exo 2 Bold"/>
              </a:rPr>
              <a:t>Ver tabla de la siguiente tarjeta.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736239" y="806877"/>
            <a:ext cx="4721782" cy="3883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67"/>
              </a:lnSpc>
            </a:pPr>
            <a:r>
              <a:rPr lang="en-US" b="true" sz="23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7. PROGRAMA EL MBOT. PASO 2.2.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36157" y="1497047"/>
            <a:ext cx="5342698" cy="8307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259080" indent="-129540" lvl="1">
              <a:lnSpc>
                <a:spcPts val="1679"/>
              </a:lnSpc>
              <a:buFont typeface="Arial"/>
              <a:buChar char="•"/>
            </a:pPr>
            <a:r>
              <a:rPr lang="en-US" sz="1200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Observa los estados que lee el sensor en función de la posición de la línea. ¡Compruébalo en tu robot!</a:t>
            </a:r>
          </a:p>
          <a:p>
            <a:pPr algn="just">
              <a:lnSpc>
                <a:spcPts val="1679"/>
              </a:lnSpc>
            </a:pPr>
          </a:p>
          <a:p>
            <a:pPr algn="just">
              <a:lnSpc>
                <a:spcPts val="1679"/>
              </a:lnSpc>
            </a:pPr>
          </a:p>
        </p:txBody>
      </p:sp>
      <p:graphicFrame>
        <p:nvGraphicFramePr>
          <p:cNvPr name="Table 13" id="13"/>
          <p:cNvGraphicFramePr>
            <a:graphicFrameLocks noGrp="true"/>
          </p:cNvGraphicFramePr>
          <p:nvPr/>
        </p:nvGraphicFramePr>
        <p:xfrm>
          <a:off x="833441" y="2239067"/>
          <a:ext cx="4977271" cy="1831983"/>
        </p:xfrm>
        <a:graphic>
          <a:graphicData uri="http://schemas.openxmlformats.org/drawingml/2006/table">
            <a:tbl>
              <a:tblPr/>
              <a:tblGrid>
                <a:gridCol w="974283"/>
                <a:gridCol w="800598"/>
                <a:gridCol w="800598"/>
                <a:gridCol w="800598"/>
                <a:gridCol w="800598"/>
                <a:gridCol w="800598"/>
              </a:tblGrid>
              <a:tr h="52051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98"/>
                        </a:lnSpc>
                        <a:defRPr/>
                      </a:pPr>
                      <a:r>
                        <a:rPr lang="en-US" sz="856">
                          <a:solidFill>
                            <a:srgbClr val="000000"/>
                          </a:solidFill>
                          <a:latin typeface="Exo 2"/>
                          <a:ea typeface="Exo 2"/>
                          <a:cs typeface="Exo 2"/>
                          <a:sym typeface="Exo 2"/>
                        </a:rPr>
                        <a:t>ESTADO DEL ROBOT</a:t>
                      </a:r>
                      <a:endParaRPr lang="en-US" sz="1100"/>
                    </a:p>
                  </a:txBody>
                  <a:tcPr marL="66121" marR="66121" marT="66121" marB="66121" anchor="ctr">
                    <a:lnL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98"/>
                        </a:lnSpc>
                        <a:defRPr/>
                      </a:pPr>
                      <a:r>
                        <a:rPr lang="en-US" sz="856">
                          <a:solidFill>
                            <a:srgbClr val="000000"/>
                          </a:solidFill>
                          <a:latin typeface="Exo 2"/>
                          <a:ea typeface="Exo 2"/>
                          <a:cs typeface="Exo 2"/>
                          <a:sym typeface="Exo 2"/>
                        </a:rPr>
                        <a:t>El robot avanza centrado</a:t>
                      </a:r>
                      <a:endParaRPr lang="en-US" sz="1100"/>
                    </a:p>
                  </a:txBody>
                  <a:tcPr marL="66121" marR="66121" marT="66121" marB="66121" anchor="ctr">
                    <a:lnL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98"/>
                        </a:lnSpc>
                        <a:defRPr/>
                      </a:pPr>
                      <a:r>
                        <a:rPr lang="en-US" sz="856">
                          <a:solidFill>
                            <a:srgbClr val="000000"/>
                          </a:solidFill>
                          <a:latin typeface="Exo 2"/>
                          <a:ea typeface="Exo 2"/>
                          <a:cs typeface="Exo 2"/>
                          <a:sym typeface="Exo 2"/>
                        </a:rPr>
                        <a:t>Muy desplazado a la derecha</a:t>
                      </a:r>
                      <a:endParaRPr lang="en-US" sz="1100"/>
                    </a:p>
                  </a:txBody>
                  <a:tcPr marL="66121" marR="66121" marT="66121" marB="66121" anchor="ctr">
                    <a:lnL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98"/>
                        </a:lnSpc>
                        <a:defRPr/>
                      </a:pPr>
                      <a:r>
                        <a:rPr lang="en-US" sz="856">
                          <a:solidFill>
                            <a:srgbClr val="000000"/>
                          </a:solidFill>
                          <a:latin typeface="Exo 2"/>
                          <a:ea typeface="Exo 2"/>
                          <a:cs typeface="Exo 2"/>
                          <a:sym typeface="Exo 2"/>
                        </a:rPr>
                        <a:t>Ligeramente desplazado a la derecha</a:t>
                      </a:r>
                      <a:endParaRPr lang="en-US" sz="1100"/>
                    </a:p>
                  </a:txBody>
                  <a:tcPr marL="66121" marR="66121" marT="66121" marB="66121" anchor="ctr">
                    <a:lnL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98"/>
                        </a:lnSpc>
                        <a:defRPr/>
                      </a:pPr>
                      <a:r>
                        <a:rPr lang="en-US" sz="856">
                          <a:solidFill>
                            <a:srgbClr val="000000"/>
                          </a:solidFill>
                          <a:latin typeface="Exo 2"/>
                          <a:ea typeface="Exo 2"/>
                          <a:cs typeface="Exo 2"/>
                          <a:sym typeface="Exo 2"/>
                        </a:rPr>
                        <a:t>Ligeramente desplazado a la izquierda</a:t>
                      </a:r>
                      <a:endParaRPr lang="en-US" sz="1100"/>
                    </a:p>
                  </a:txBody>
                  <a:tcPr marL="66121" marR="66121" marT="66121" marB="66121" anchor="ctr">
                    <a:lnL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98"/>
                        </a:lnSpc>
                        <a:defRPr/>
                      </a:pPr>
                      <a:r>
                        <a:rPr lang="en-US" sz="856">
                          <a:solidFill>
                            <a:srgbClr val="000000"/>
                          </a:solidFill>
                          <a:latin typeface="Exo 2"/>
                          <a:ea typeface="Exo 2"/>
                          <a:cs typeface="Exo 2"/>
                          <a:sym typeface="Exo 2"/>
                        </a:rPr>
                        <a:t>Muy desplazado a la izquierda</a:t>
                      </a:r>
                      <a:endParaRPr lang="en-US" sz="1100"/>
                    </a:p>
                  </a:txBody>
                  <a:tcPr marL="66121" marR="66121" marT="66121" marB="66121" anchor="ctr">
                    <a:lnL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34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51"/>
                        </a:lnSpc>
                        <a:defRPr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latin typeface="Exo 2"/>
                          <a:ea typeface="Exo 2"/>
                          <a:cs typeface="Exo 2"/>
                          <a:sym typeface="Exo 2"/>
                        </a:rPr>
                        <a:t>LECTURA SENSOR RGB </a:t>
                      </a:r>
                      <a:endParaRPr lang="en-US" sz="1100"/>
                    </a:p>
                    <a:p>
                      <a:pPr algn="ctr">
                        <a:lnSpc>
                          <a:spcPts val="1051"/>
                        </a:lnSpc>
                      </a:pPr>
                      <a:r>
                        <a:rPr lang="en-US" sz="750">
                          <a:solidFill>
                            <a:srgbClr val="000000"/>
                          </a:solidFill>
                          <a:latin typeface="Exo 2"/>
                          <a:ea typeface="Exo 2"/>
                          <a:cs typeface="Exo 2"/>
                          <a:sym typeface="Exo 2"/>
                        </a:rPr>
                        <a:t>Binario /decimal</a:t>
                      </a:r>
                    </a:p>
                  </a:txBody>
                  <a:tcPr marL="66121" marR="66121" marT="66121" marB="66121" anchor="ctr">
                    <a:lnL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98"/>
                        </a:lnSpc>
                        <a:defRPr/>
                      </a:pPr>
                      <a:r>
                        <a:rPr lang="en-US" sz="856" b="true">
                          <a:solidFill>
                            <a:srgbClr val="E52687"/>
                          </a:solidFill>
                          <a:latin typeface="Exo 2 Bold"/>
                          <a:ea typeface="Exo 2 Bold"/>
                          <a:cs typeface="Exo 2 Bold"/>
                          <a:sym typeface="Exo 2 Bold"/>
                        </a:rPr>
                        <a:t>0110 </a:t>
                      </a:r>
                      <a:r>
                        <a:rPr lang="en-US" sz="856" b="true">
                          <a:solidFill>
                            <a:srgbClr val="231F20"/>
                          </a:solidFill>
                          <a:latin typeface="Exo 2 Bold"/>
                          <a:ea typeface="Exo 2 Bold"/>
                          <a:cs typeface="Exo 2 Bold"/>
                          <a:sym typeface="Exo 2 Bold"/>
                        </a:rPr>
                        <a:t>/ 6</a:t>
                      </a:r>
                      <a:endParaRPr lang="en-US" sz="1100"/>
                    </a:p>
                  </a:txBody>
                  <a:tcPr marL="66121" marR="66121" marT="66121" marB="66121" anchor="ctr">
                    <a:lnL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98"/>
                        </a:lnSpc>
                        <a:defRPr/>
                      </a:pPr>
                      <a:r>
                        <a:rPr lang="en-US" sz="856" b="true">
                          <a:solidFill>
                            <a:srgbClr val="E52687"/>
                          </a:solidFill>
                          <a:latin typeface="Exo 2 Bold"/>
                          <a:ea typeface="Exo 2 Bold"/>
                          <a:cs typeface="Exo 2 Bold"/>
                          <a:sym typeface="Exo 2 Bold"/>
                        </a:rPr>
                        <a:t>1000 </a:t>
                      </a:r>
                      <a:r>
                        <a:rPr lang="en-US" sz="856" b="true">
                          <a:solidFill>
                            <a:srgbClr val="231F20"/>
                          </a:solidFill>
                          <a:latin typeface="Exo 2 Bold"/>
                          <a:ea typeface="Exo 2 Bold"/>
                          <a:cs typeface="Exo 2 Bold"/>
                          <a:sym typeface="Exo 2 Bold"/>
                        </a:rPr>
                        <a:t>/ 8</a:t>
                      </a:r>
                      <a:endParaRPr lang="en-US" sz="1100"/>
                    </a:p>
                  </a:txBody>
                  <a:tcPr marL="66121" marR="66121" marT="66121" marB="66121" anchor="ctr">
                    <a:lnL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98"/>
                        </a:lnSpc>
                        <a:defRPr/>
                      </a:pPr>
                      <a:r>
                        <a:rPr lang="en-US" sz="856" b="true">
                          <a:solidFill>
                            <a:srgbClr val="E52687"/>
                          </a:solidFill>
                          <a:latin typeface="Exo 2 Bold"/>
                          <a:ea typeface="Exo 2 Bold"/>
                          <a:cs typeface="Exo 2 Bold"/>
                          <a:sym typeface="Exo 2 Bold"/>
                        </a:rPr>
                        <a:t>1100 </a:t>
                      </a:r>
                      <a:r>
                        <a:rPr lang="en-US" sz="856" b="true">
                          <a:solidFill>
                            <a:srgbClr val="1D1D1B"/>
                          </a:solidFill>
                          <a:latin typeface="Exo 2 Bold"/>
                          <a:ea typeface="Exo 2 Bold"/>
                          <a:cs typeface="Exo 2 Bold"/>
                          <a:sym typeface="Exo 2 Bold"/>
                        </a:rPr>
                        <a:t>/ 12</a:t>
                      </a:r>
                      <a:endParaRPr lang="en-US" sz="1100"/>
                    </a:p>
                  </a:txBody>
                  <a:tcPr marL="66121" marR="66121" marT="66121" marB="66121" anchor="ctr">
                    <a:lnL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98"/>
                        </a:lnSpc>
                        <a:defRPr/>
                      </a:pPr>
                      <a:r>
                        <a:rPr lang="en-US" sz="856" b="true">
                          <a:solidFill>
                            <a:srgbClr val="E52687"/>
                          </a:solidFill>
                          <a:latin typeface="Exo 2 Bold"/>
                          <a:ea typeface="Exo 2 Bold"/>
                          <a:cs typeface="Exo 2 Bold"/>
                          <a:sym typeface="Exo 2 Bold"/>
                        </a:rPr>
                        <a:t>0011 </a:t>
                      </a:r>
                      <a:r>
                        <a:rPr lang="en-US" sz="856" b="true">
                          <a:solidFill>
                            <a:srgbClr val="1D1D1B"/>
                          </a:solidFill>
                          <a:latin typeface="Exo 2 Bold"/>
                          <a:ea typeface="Exo 2 Bold"/>
                          <a:cs typeface="Exo 2 Bold"/>
                          <a:sym typeface="Exo 2 Bold"/>
                        </a:rPr>
                        <a:t>/ 3</a:t>
                      </a:r>
                      <a:endParaRPr lang="en-US" sz="1100"/>
                    </a:p>
                  </a:txBody>
                  <a:tcPr marL="66121" marR="66121" marT="66121" marB="66121" anchor="ctr">
                    <a:lnL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98"/>
                        </a:lnSpc>
                        <a:defRPr/>
                      </a:pPr>
                      <a:r>
                        <a:rPr lang="en-US" sz="856" b="true">
                          <a:solidFill>
                            <a:srgbClr val="E52687"/>
                          </a:solidFill>
                          <a:latin typeface="Exo 2 Bold"/>
                          <a:ea typeface="Exo 2 Bold"/>
                          <a:cs typeface="Exo 2 Bold"/>
                          <a:sym typeface="Exo 2 Bold"/>
                        </a:rPr>
                        <a:t>0001 </a:t>
                      </a:r>
                      <a:r>
                        <a:rPr lang="en-US" sz="856" b="true">
                          <a:solidFill>
                            <a:srgbClr val="1D1D1B"/>
                          </a:solidFill>
                          <a:latin typeface="Exo 2 Bold"/>
                          <a:ea typeface="Exo 2 Bold"/>
                          <a:cs typeface="Exo 2 Bold"/>
                          <a:sym typeface="Exo 2 Bold"/>
                        </a:rPr>
                        <a:t>/ 1</a:t>
                      </a:r>
                      <a:endParaRPr lang="en-US" sz="1100"/>
                    </a:p>
                  </a:txBody>
                  <a:tcPr marL="66121" marR="66121" marT="66121" marB="66121" anchor="ctr">
                    <a:lnL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912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98"/>
                        </a:lnSpc>
                        <a:defRPr/>
                      </a:pPr>
                      <a:r>
                        <a:rPr lang="en-US" sz="856">
                          <a:solidFill>
                            <a:srgbClr val="000000"/>
                          </a:solidFill>
                          <a:latin typeface="Exo 2"/>
                          <a:ea typeface="Exo 2"/>
                          <a:cs typeface="Exo 2"/>
                          <a:sym typeface="Exo 2"/>
                        </a:rPr>
                        <a:t>POSICIÓN DE LA LÍNEA</a:t>
                      </a:r>
                      <a:endParaRPr lang="en-US" sz="1100"/>
                    </a:p>
                  </a:txBody>
                  <a:tcPr marL="66121" marR="66121" marT="66121" marB="66121" anchor="ctr">
                    <a:lnL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98"/>
                        </a:lnSpc>
                        <a:defRPr/>
                      </a:pPr>
                      <a:endParaRPr lang="en-US" sz="1100"/>
                    </a:p>
                  </a:txBody>
                  <a:tcPr marL="66121" marR="66121" marT="66121" marB="66121" anchor="ctr">
                    <a:lnL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98"/>
                        </a:lnSpc>
                        <a:defRPr/>
                      </a:pPr>
                      <a:endParaRPr lang="en-US" sz="1100"/>
                    </a:p>
                  </a:txBody>
                  <a:tcPr marL="66121" marR="66121" marT="66121" marB="66121" anchor="ctr">
                    <a:lnL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98"/>
                        </a:lnSpc>
                        <a:defRPr/>
                      </a:pPr>
                      <a:endParaRPr lang="en-US" sz="1100"/>
                    </a:p>
                  </a:txBody>
                  <a:tcPr marL="66121" marR="66121" marT="66121" marB="66121" anchor="ctr">
                    <a:lnL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98"/>
                        </a:lnSpc>
                        <a:defRPr/>
                      </a:pPr>
                      <a:endParaRPr lang="en-US" sz="1100"/>
                    </a:p>
                  </a:txBody>
                  <a:tcPr marL="66121" marR="66121" marT="66121" marB="66121" anchor="ctr">
                    <a:lnL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98"/>
                        </a:lnSpc>
                        <a:defRPr/>
                      </a:pPr>
                      <a:endParaRPr lang="en-US" sz="1100"/>
                    </a:p>
                  </a:txBody>
                  <a:tcPr marL="66121" marR="66121" marT="66121" marB="66121" anchor="ctr">
                    <a:lnL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name="Group 14" id="14"/>
          <p:cNvGrpSpPr/>
          <p:nvPr/>
        </p:nvGrpSpPr>
        <p:grpSpPr>
          <a:xfrm rot="0">
            <a:off x="2376399" y="3485449"/>
            <a:ext cx="224632" cy="818165"/>
            <a:chOff x="0" y="0"/>
            <a:chExt cx="170076" cy="61946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70076" cy="619460"/>
            </a:xfrm>
            <a:custGeom>
              <a:avLst/>
              <a:gdLst/>
              <a:ahLst/>
              <a:cxnLst/>
              <a:rect r="r" b="b" t="t" l="l"/>
              <a:pathLst>
                <a:path h="619460" w="170076">
                  <a:moveTo>
                    <a:pt x="0" y="0"/>
                  </a:moveTo>
                  <a:lnTo>
                    <a:pt x="170076" y="0"/>
                  </a:lnTo>
                  <a:lnTo>
                    <a:pt x="170076" y="619460"/>
                  </a:lnTo>
                  <a:lnTo>
                    <a:pt x="0" y="6194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19050"/>
              <a:ext cx="170076" cy="638510"/>
            </a:xfrm>
            <a:prstGeom prst="rect">
              <a:avLst/>
            </a:prstGeom>
          </p:spPr>
          <p:txBody>
            <a:bodyPr anchor="ctr" rtlCol="false" tIns="44551" lIns="44551" bIns="44551" rIns="44551"/>
            <a:lstStyle/>
            <a:p>
              <a:pPr algn="ctr">
                <a:lnSpc>
                  <a:spcPts val="1381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2076474" y="3725815"/>
            <a:ext cx="824481" cy="577799"/>
          </a:xfrm>
          <a:custGeom>
            <a:avLst/>
            <a:gdLst/>
            <a:ahLst/>
            <a:cxnLst/>
            <a:rect r="r" b="b" t="t" l="l"/>
            <a:pathLst>
              <a:path h="577799" w="824481">
                <a:moveTo>
                  <a:pt x="0" y="0"/>
                </a:moveTo>
                <a:lnTo>
                  <a:pt x="824481" y="0"/>
                </a:lnTo>
                <a:lnTo>
                  <a:pt x="824481" y="577799"/>
                </a:lnTo>
                <a:lnTo>
                  <a:pt x="0" y="57779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25481" t="-13138" r="-25174" b="-7248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-498397">
            <a:off x="3121382" y="3456919"/>
            <a:ext cx="224632" cy="818165"/>
            <a:chOff x="0" y="0"/>
            <a:chExt cx="170076" cy="61946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70076" cy="619460"/>
            </a:xfrm>
            <a:custGeom>
              <a:avLst/>
              <a:gdLst/>
              <a:ahLst/>
              <a:cxnLst/>
              <a:rect r="r" b="b" t="t" l="l"/>
              <a:pathLst>
                <a:path h="619460" w="170076">
                  <a:moveTo>
                    <a:pt x="0" y="0"/>
                  </a:moveTo>
                  <a:lnTo>
                    <a:pt x="170076" y="0"/>
                  </a:lnTo>
                  <a:lnTo>
                    <a:pt x="170076" y="619460"/>
                  </a:lnTo>
                  <a:lnTo>
                    <a:pt x="0" y="6194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19050"/>
              <a:ext cx="170076" cy="638510"/>
            </a:xfrm>
            <a:prstGeom prst="rect">
              <a:avLst/>
            </a:prstGeom>
          </p:spPr>
          <p:txBody>
            <a:bodyPr anchor="ctr" rtlCol="false" tIns="44551" lIns="44551" bIns="44551" rIns="44551"/>
            <a:lstStyle/>
            <a:p>
              <a:pPr algn="ctr">
                <a:lnSpc>
                  <a:spcPts val="1381"/>
                </a:lnSpc>
              </a:pP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0">
            <a:off x="3042616" y="3725815"/>
            <a:ext cx="824481" cy="577799"/>
          </a:xfrm>
          <a:custGeom>
            <a:avLst/>
            <a:gdLst/>
            <a:ahLst/>
            <a:cxnLst/>
            <a:rect r="r" b="b" t="t" l="l"/>
            <a:pathLst>
              <a:path h="577799" w="824481">
                <a:moveTo>
                  <a:pt x="0" y="0"/>
                </a:moveTo>
                <a:lnTo>
                  <a:pt x="824481" y="0"/>
                </a:lnTo>
                <a:lnTo>
                  <a:pt x="824481" y="577799"/>
                </a:lnTo>
                <a:lnTo>
                  <a:pt x="0" y="57779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25481" t="-13138" r="-25174" b="-7248"/>
            </a:stretch>
          </a:blipFill>
        </p:spPr>
      </p:sp>
      <p:grpSp>
        <p:nvGrpSpPr>
          <p:cNvPr name="Group 22" id="22"/>
          <p:cNvGrpSpPr/>
          <p:nvPr/>
        </p:nvGrpSpPr>
        <p:grpSpPr>
          <a:xfrm rot="-238966">
            <a:off x="4148850" y="3485449"/>
            <a:ext cx="224632" cy="818165"/>
            <a:chOff x="0" y="0"/>
            <a:chExt cx="170076" cy="61946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70076" cy="619460"/>
            </a:xfrm>
            <a:custGeom>
              <a:avLst/>
              <a:gdLst/>
              <a:ahLst/>
              <a:cxnLst/>
              <a:rect r="r" b="b" t="t" l="l"/>
              <a:pathLst>
                <a:path h="619460" w="170076">
                  <a:moveTo>
                    <a:pt x="0" y="0"/>
                  </a:moveTo>
                  <a:lnTo>
                    <a:pt x="170076" y="0"/>
                  </a:lnTo>
                  <a:lnTo>
                    <a:pt x="170076" y="619460"/>
                  </a:lnTo>
                  <a:lnTo>
                    <a:pt x="0" y="6194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19050"/>
              <a:ext cx="170076" cy="638510"/>
            </a:xfrm>
            <a:prstGeom prst="rect">
              <a:avLst/>
            </a:prstGeom>
          </p:spPr>
          <p:txBody>
            <a:bodyPr anchor="ctr" rtlCol="false" tIns="44551" lIns="44551" bIns="44551" rIns="44551"/>
            <a:lstStyle/>
            <a:p>
              <a:pPr algn="ctr">
                <a:lnSpc>
                  <a:spcPts val="1381"/>
                </a:lnSpc>
              </a:pP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0">
            <a:off x="4007836" y="3725815"/>
            <a:ext cx="824481" cy="577799"/>
          </a:xfrm>
          <a:custGeom>
            <a:avLst/>
            <a:gdLst/>
            <a:ahLst/>
            <a:cxnLst/>
            <a:rect r="r" b="b" t="t" l="l"/>
            <a:pathLst>
              <a:path h="577799" w="824481">
                <a:moveTo>
                  <a:pt x="0" y="0"/>
                </a:moveTo>
                <a:lnTo>
                  <a:pt x="824481" y="0"/>
                </a:lnTo>
                <a:lnTo>
                  <a:pt x="824481" y="577799"/>
                </a:lnTo>
                <a:lnTo>
                  <a:pt x="0" y="57779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25481" t="-13138" r="-25174" b="-7248"/>
            </a:stretch>
          </a:blipFill>
        </p:spPr>
      </p:sp>
      <p:grpSp>
        <p:nvGrpSpPr>
          <p:cNvPr name="Group 26" id="26"/>
          <p:cNvGrpSpPr/>
          <p:nvPr/>
        </p:nvGrpSpPr>
        <p:grpSpPr>
          <a:xfrm rot="201518">
            <a:off x="5419604" y="3474818"/>
            <a:ext cx="224632" cy="818165"/>
            <a:chOff x="0" y="0"/>
            <a:chExt cx="170076" cy="61946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70076" cy="619460"/>
            </a:xfrm>
            <a:custGeom>
              <a:avLst/>
              <a:gdLst/>
              <a:ahLst/>
              <a:cxnLst/>
              <a:rect r="r" b="b" t="t" l="l"/>
              <a:pathLst>
                <a:path h="619460" w="170076">
                  <a:moveTo>
                    <a:pt x="0" y="0"/>
                  </a:moveTo>
                  <a:lnTo>
                    <a:pt x="170076" y="0"/>
                  </a:lnTo>
                  <a:lnTo>
                    <a:pt x="170076" y="619460"/>
                  </a:lnTo>
                  <a:lnTo>
                    <a:pt x="0" y="6194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19050"/>
              <a:ext cx="170076" cy="638510"/>
            </a:xfrm>
            <a:prstGeom prst="rect">
              <a:avLst/>
            </a:prstGeom>
          </p:spPr>
          <p:txBody>
            <a:bodyPr anchor="ctr" rtlCol="false" tIns="44551" lIns="44551" bIns="44551" rIns="44551"/>
            <a:lstStyle/>
            <a:p>
              <a:pPr algn="ctr">
                <a:lnSpc>
                  <a:spcPts val="1381"/>
                </a:lnSpc>
              </a:pPr>
            </a:p>
          </p:txBody>
        </p:sp>
      </p:grpSp>
      <p:sp>
        <p:nvSpPr>
          <p:cNvPr name="Freeform 29" id="29"/>
          <p:cNvSpPr/>
          <p:nvPr/>
        </p:nvSpPr>
        <p:spPr>
          <a:xfrm flipH="false" flipV="false" rot="0">
            <a:off x="4983590" y="3725815"/>
            <a:ext cx="824481" cy="577799"/>
          </a:xfrm>
          <a:custGeom>
            <a:avLst/>
            <a:gdLst/>
            <a:ahLst/>
            <a:cxnLst/>
            <a:rect r="r" b="b" t="t" l="l"/>
            <a:pathLst>
              <a:path h="577799" w="824481">
                <a:moveTo>
                  <a:pt x="0" y="0"/>
                </a:moveTo>
                <a:lnTo>
                  <a:pt x="824481" y="0"/>
                </a:lnTo>
                <a:lnTo>
                  <a:pt x="824481" y="577799"/>
                </a:lnTo>
                <a:lnTo>
                  <a:pt x="0" y="57779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25481" t="-13138" r="-25174" b="-7248"/>
            </a:stretch>
          </a:blipFill>
        </p:spPr>
      </p:sp>
      <p:grpSp>
        <p:nvGrpSpPr>
          <p:cNvPr name="Group 30" id="30"/>
          <p:cNvGrpSpPr/>
          <p:nvPr/>
        </p:nvGrpSpPr>
        <p:grpSpPr>
          <a:xfrm rot="617692">
            <a:off x="6437979" y="3485449"/>
            <a:ext cx="224632" cy="818165"/>
            <a:chOff x="0" y="0"/>
            <a:chExt cx="170076" cy="61946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170076" cy="619460"/>
            </a:xfrm>
            <a:custGeom>
              <a:avLst/>
              <a:gdLst/>
              <a:ahLst/>
              <a:cxnLst/>
              <a:rect r="r" b="b" t="t" l="l"/>
              <a:pathLst>
                <a:path h="619460" w="170076">
                  <a:moveTo>
                    <a:pt x="0" y="0"/>
                  </a:moveTo>
                  <a:lnTo>
                    <a:pt x="170076" y="0"/>
                  </a:lnTo>
                  <a:lnTo>
                    <a:pt x="170076" y="619460"/>
                  </a:lnTo>
                  <a:lnTo>
                    <a:pt x="0" y="6194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19050"/>
              <a:ext cx="170076" cy="638510"/>
            </a:xfrm>
            <a:prstGeom prst="rect">
              <a:avLst/>
            </a:prstGeom>
          </p:spPr>
          <p:txBody>
            <a:bodyPr anchor="ctr" rtlCol="false" tIns="44551" lIns="44551" bIns="44551" rIns="44551"/>
            <a:lstStyle/>
            <a:p>
              <a:pPr algn="ctr">
                <a:lnSpc>
                  <a:spcPts val="1381"/>
                </a:lnSpc>
              </a:pPr>
            </a:p>
          </p:txBody>
        </p:sp>
      </p:grpSp>
      <p:sp>
        <p:nvSpPr>
          <p:cNvPr name="Freeform 33" id="33"/>
          <p:cNvSpPr/>
          <p:nvPr/>
        </p:nvSpPr>
        <p:spPr>
          <a:xfrm flipH="false" flipV="false" rot="0">
            <a:off x="5921302" y="3725815"/>
            <a:ext cx="824481" cy="577799"/>
          </a:xfrm>
          <a:custGeom>
            <a:avLst/>
            <a:gdLst/>
            <a:ahLst/>
            <a:cxnLst/>
            <a:rect r="r" b="b" t="t" l="l"/>
            <a:pathLst>
              <a:path h="577799" w="824481">
                <a:moveTo>
                  <a:pt x="0" y="0"/>
                </a:moveTo>
                <a:lnTo>
                  <a:pt x="824481" y="0"/>
                </a:lnTo>
                <a:lnTo>
                  <a:pt x="824481" y="577799"/>
                </a:lnTo>
                <a:lnTo>
                  <a:pt x="0" y="57779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25481" t="-13138" r="-25174" b="-7248"/>
            </a:stretch>
          </a:blipFill>
        </p:spPr>
      </p:sp>
      <p:sp>
        <p:nvSpPr>
          <p:cNvPr name="TextBox 34" id="34"/>
          <p:cNvSpPr txBox="true"/>
          <p:nvPr/>
        </p:nvSpPr>
        <p:spPr>
          <a:xfrm rot="0">
            <a:off x="2191351" y="3733081"/>
            <a:ext cx="594727" cy="117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40"/>
              </a:lnSpc>
              <a:spcBef>
                <a:spcPct val="0"/>
              </a:spcBef>
            </a:pPr>
            <a:r>
              <a:rPr lang="en-US" b="true" sz="671">
                <a:solidFill>
                  <a:srgbClr val="E52687"/>
                </a:solidFill>
                <a:latin typeface="Exo 2 Bold"/>
                <a:ea typeface="Exo 2 Bold"/>
                <a:cs typeface="Exo 2 Bold"/>
                <a:sym typeface="Exo 2 Bold"/>
              </a:rPr>
              <a:t>L2     L1   R1    R2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3157493" y="3733081"/>
            <a:ext cx="594727" cy="117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40"/>
              </a:lnSpc>
              <a:spcBef>
                <a:spcPct val="0"/>
              </a:spcBef>
            </a:pPr>
            <a:r>
              <a:rPr lang="en-US" b="true" sz="671">
                <a:solidFill>
                  <a:srgbClr val="E52687"/>
                </a:solidFill>
                <a:latin typeface="Exo 2 Bold"/>
                <a:ea typeface="Exo 2 Bold"/>
                <a:cs typeface="Exo 2 Bold"/>
                <a:sym typeface="Exo 2 Bold"/>
              </a:rPr>
              <a:t>L2     L1   R1    R2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4122713" y="3733081"/>
            <a:ext cx="594727" cy="117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40"/>
              </a:lnSpc>
              <a:spcBef>
                <a:spcPct val="0"/>
              </a:spcBef>
            </a:pPr>
            <a:r>
              <a:rPr lang="en-US" b="true" sz="671">
                <a:solidFill>
                  <a:srgbClr val="E52687"/>
                </a:solidFill>
                <a:latin typeface="Exo 2 Bold"/>
                <a:ea typeface="Exo 2 Bold"/>
                <a:cs typeface="Exo 2 Bold"/>
                <a:sym typeface="Exo 2 Bold"/>
              </a:rPr>
              <a:t>L2     L1   R1    R2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5098467" y="3733081"/>
            <a:ext cx="594727" cy="117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40"/>
              </a:lnSpc>
              <a:spcBef>
                <a:spcPct val="0"/>
              </a:spcBef>
            </a:pPr>
            <a:r>
              <a:rPr lang="en-US" b="true" sz="671">
                <a:solidFill>
                  <a:srgbClr val="E52687"/>
                </a:solidFill>
                <a:latin typeface="Exo 2 Bold"/>
                <a:ea typeface="Exo 2 Bold"/>
                <a:cs typeface="Exo 2 Bold"/>
                <a:sym typeface="Exo 2 Bold"/>
              </a:rPr>
              <a:t>L2     L1   R1    R2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6036179" y="3733081"/>
            <a:ext cx="594727" cy="117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40"/>
              </a:lnSpc>
              <a:spcBef>
                <a:spcPct val="0"/>
              </a:spcBef>
            </a:pPr>
            <a:r>
              <a:rPr lang="en-US" b="true" sz="671">
                <a:solidFill>
                  <a:srgbClr val="E52687"/>
                </a:solidFill>
                <a:latin typeface="Exo 2 Bold"/>
                <a:ea typeface="Exo 2 Bold"/>
                <a:cs typeface="Exo 2 Bold"/>
                <a:sym typeface="Exo 2 Bold"/>
              </a:rPr>
              <a:t>L2     L1   R1    R2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639679"/>
            <a:chOff x="0" y="0"/>
            <a:chExt cx="3289905" cy="235931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359316"/>
            </a:xfrm>
            <a:custGeom>
              <a:avLst/>
              <a:gdLst/>
              <a:ahLst/>
              <a:cxnLst/>
              <a:rect r="r" b="b" t="t" l="l"/>
              <a:pathLst>
                <a:path h="2359316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328203"/>
                  </a:lnTo>
                  <a:cubicBezTo>
                    <a:pt x="3289905" y="2336455"/>
                    <a:pt x="3286627" y="2344369"/>
                    <a:pt x="3280792" y="2350203"/>
                  </a:cubicBezTo>
                  <a:cubicBezTo>
                    <a:pt x="3274957" y="2356038"/>
                    <a:pt x="3267044" y="2359316"/>
                    <a:pt x="3258792" y="2359316"/>
                  </a:cubicBezTo>
                  <a:lnTo>
                    <a:pt x="31113" y="2359316"/>
                  </a:lnTo>
                  <a:cubicBezTo>
                    <a:pt x="22861" y="2359316"/>
                    <a:pt x="14947" y="2356038"/>
                    <a:pt x="9113" y="2350203"/>
                  </a:cubicBezTo>
                  <a:cubicBezTo>
                    <a:pt x="3278" y="2344369"/>
                    <a:pt x="0" y="2336455"/>
                    <a:pt x="0" y="2328203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378366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  <a:r>
                <a:rPr lang="en-US" sz="986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 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736239" y="658331"/>
            <a:ext cx="4436459" cy="3883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67"/>
              </a:lnSpc>
            </a:pPr>
            <a:r>
              <a:rPr lang="en-US" b="true" sz="23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8. PROGRAMA EL MBOT. PASO 3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99900" y="1195968"/>
            <a:ext cx="5550147" cy="624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259080" indent="-129540" lvl="1">
              <a:lnSpc>
                <a:spcPts val="1679"/>
              </a:lnSpc>
              <a:buFont typeface="Arial"/>
              <a:buChar char="•"/>
            </a:pPr>
            <a:r>
              <a:rPr lang="en-US" b="true" sz="1200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Prueba a usar condicionales</a:t>
            </a:r>
            <a:r>
              <a:rPr lang="en-US" sz="1200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 para los casos posibles: 0110, 1000, 1100... etc.   y mueve el robot de tal manera que vuelva a la línea. </a:t>
            </a:r>
          </a:p>
          <a:p>
            <a:pPr algn="just">
              <a:lnSpc>
                <a:spcPts val="1679"/>
              </a:lnSpc>
            </a:pPr>
            <a:r>
              <a:rPr lang="en-US" sz="1200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   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781087" y="3326615"/>
            <a:ext cx="5240653" cy="1757736"/>
            <a:chOff x="0" y="0"/>
            <a:chExt cx="6987537" cy="2343648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86348" y="497580"/>
              <a:ext cx="6901189" cy="1846068"/>
            </a:xfrm>
            <a:custGeom>
              <a:avLst/>
              <a:gdLst/>
              <a:ahLst/>
              <a:cxnLst/>
              <a:rect r="r" b="b" t="t" l="l"/>
              <a:pathLst>
                <a:path h="1846068" w="6901189">
                  <a:moveTo>
                    <a:pt x="0" y="0"/>
                  </a:moveTo>
                  <a:lnTo>
                    <a:pt x="6901189" y="0"/>
                  </a:lnTo>
                  <a:lnTo>
                    <a:pt x="6901189" y="1846068"/>
                  </a:lnTo>
                  <a:lnTo>
                    <a:pt x="0" y="18460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366218" cy="706905"/>
            </a:xfrm>
            <a:custGeom>
              <a:avLst/>
              <a:gdLst/>
              <a:ahLst/>
              <a:cxnLst/>
              <a:rect r="r" b="b" t="t" l="l"/>
              <a:pathLst>
                <a:path h="706905" w="2366218">
                  <a:moveTo>
                    <a:pt x="0" y="0"/>
                  </a:moveTo>
                  <a:lnTo>
                    <a:pt x="2366218" y="0"/>
                  </a:lnTo>
                  <a:lnTo>
                    <a:pt x="2366218" y="706905"/>
                  </a:lnTo>
                  <a:lnTo>
                    <a:pt x="0" y="7069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-212792" b="-157825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-498397">
            <a:off x="2981315" y="2775071"/>
            <a:ext cx="296838" cy="1081158"/>
            <a:chOff x="0" y="0"/>
            <a:chExt cx="170076" cy="61946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70076" cy="619460"/>
            </a:xfrm>
            <a:custGeom>
              <a:avLst/>
              <a:gdLst/>
              <a:ahLst/>
              <a:cxnLst/>
              <a:rect r="r" b="b" t="t" l="l"/>
              <a:pathLst>
                <a:path h="619460" w="170076">
                  <a:moveTo>
                    <a:pt x="0" y="0"/>
                  </a:moveTo>
                  <a:lnTo>
                    <a:pt x="170076" y="0"/>
                  </a:lnTo>
                  <a:lnTo>
                    <a:pt x="170076" y="619460"/>
                  </a:lnTo>
                  <a:lnTo>
                    <a:pt x="0" y="6194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19050"/>
              <a:ext cx="170076" cy="638510"/>
            </a:xfrm>
            <a:prstGeom prst="rect">
              <a:avLst/>
            </a:prstGeom>
          </p:spPr>
          <p:txBody>
            <a:bodyPr anchor="ctr" rtlCol="false" tIns="44551" lIns="44551" bIns="44551" rIns="44551"/>
            <a:lstStyle/>
            <a:p>
              <a:pPr algn="ctr">
                <a:lnSpc>
                  <a:spcPts val="1381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2877230" y="3130402"/>
            <a:ext cx="1089504" cy="763528"/>
          </a:xfrm>
          <a:custGeom>
            <a:avLst/>
            <a:gdLst/>
            <a:ahLst/>
            <a:cxnLst/>
            <a:rect r="r" b="b" t="t" l="l"/>
            <a:pathLst>
              <a:path h="763528" w="1089504">
                <a:moveTo>
                  <a:pt x="0" y="0"/>
                </a:moveTo>
                <a:lnTo>
                  <a:pt x="1089504" y="0"/>
                </a:lnTo>
                <a:lnTo>
                  <a:pt x="1089504" y="763528"/>
                </a:lnTo>
                <a:lnTo>
                  <a:pt x="0" y="76352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25481" t="-13138" r="-25174" b="-7248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3029034" y="3146127"/>
            <a:ext cx="785898" cy="1486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42"/>
              </a:lnSpc>
              <a:spcBef>
                <a:spcPct val="0"/>
              </a:spcBef>
            </a:pPr>
            <a:r>
              <a:rPr lang="en-US" b="true" sz="887">
                <a:solidFill>
                  <a:srgbClr val="E52687"/>
                </a:solidFill>
                <a:latin typeface="Exo 2 Bold"/>
                <a:ea typeface="Exo 2 Bold"/>
                <a:cs typeface="Exo 2 Bold"/>
                <a:sym typeface="Exo 2 Bold"/>
              </a:rPr>
              <a:t>L2     L1   R1    R2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147183" y="1650022"/>
            <a:ext cx="5411260" cy="826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rPr>
              <a:t>Por ejemplo: si la línea está en la izquierda, </a:t>
            </a:r>
            <a:r>
              <a:rPr lang="en-US" b="true" sz="1200">
                <a:solidFill>
                  <a:srgbClr val="000000"/>
                </a:solidFill>
                <a:latin typeface="Exo 2 Bold"/>
                <a:ea typeface="Exo 2 Bold"/>
                <a:cs typeface="Exo 2 Bold"/>
                <a:sym typeface="Exo 2 Bold"/>
              </a:rPr>
              <a:t>el motor de la derecha (EM1)</a:t>
            </a:r>
            <a:r>
              <a:rPr lang="en-US" sz="1200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rPr>
              <a:t> debe avanzar más rápido que el de la </a:t>
            </a:r>
            <a:r>
              <a:rPr lang="en-US" b="true" sz="1200">
                <a:solidFill>
                  <a:srgbClr val="000000"/>
                </a:solidFill>
                <a:latin typeface="Exo 2 Bold"/>
                <a:ea typeface="Exo 2 Bold"/>
                <a:cs typeface="Exo 2 Bold"/>
                <a:sym typeface="Exo 2 Bold"/>
              </a:rPr>
              <a:t>izquierda (EM2)</a:t>
            </a:r>
            <a:r>
              <a:rPr lang="en-US" sz="1200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rPr>
              <a:t> para corregir el avance y tender hacia ella. </a:t>
            </a:r>
            <a:r>
              <a:rPr lang="en-US" sz="1200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rPr>
              <a:t> Asegúrate que EM1 es el motor de la derecha y EM2 el de la izquierda en tu robot y comprueba el funcionamiento:</a:t>
            </a:r>
          </a:p>
        </p:txBody>
      </p:sp>
      <p:grpSp>
        <p:nvGrpSpPr>
          <p:cNvPr name="Group 21" id="21"/>
          <p:cNvGrpSpPr/>
          <p:nvPr/>
        </p:nvGrpSpPr>
        <p:grpSpPr>
          <a:xfrm rot="371089">
            <a:off x="4085653" y="2648242"/>
            <a:ext cx="2929205" cy="1208297"/>
            <a:chOff x="0" y="0"/>
            <a:chExt cx="3905606" cy="1611063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3905606" cy="1611063"/>
            </a:xfrm>
            <a:custGeom>
              <a:avLst/>
              <a:gdLst/>
              <a:ahLst/>
              <a:cxnLst/>
              <a:rect r="r" b="b" t="t" l="l"/>
              <a:pathLst>
                <a:path h="1611063" w="3905606">
                  <a:moveTo>
                    <a:pt x="0" y="0"/>
                  </a:moveTo>
                  <a:lnTo>
                    <a:pt x="3905606" y="0"/>
                  </a:lnTo>
                  <a:lnTo>
                    <a:pt x="3905606" y="1611063"/>
                  </a:lnTo>
                  <a:lnTo>
                    <a:pt x="0" y="16110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3" id="23"/>
            <p:cNvSpPr txBox="true"/>
            <p:nvPr/>
          </p:nvSpPr>
          <p:spPr>
            <a:xfrm rot="0">
              <a:off x="326982" y="366713"/>
              <a:ext cx="3465723" cy="7862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599"/>
                </a:lnSpc>
                <a:spcBef>
                  <a:spcPct val="0"/>
                </a:spcBef>
              </a:pPr>
              <a:r>
                <a:rPr lang="en-US" sz="1142">
                  <a:solidFill>
                    <a:srgbClr val="2B2B2B"/>
                  </a:solidFill>
                  <a:latin typeface="Exo 2"/>
                  <a:ea typeface="Exo 2"/>
                  <a:cs typeface="Exo 2"/>
                  <a:sym typeface="Exo 2"/>
                </a:rPr>
                <a:t>La velocidad de uno de los motores debe ser negativa, ya que están orientados de forma opuesta.</a:t>
              </a:r>
              <a:r>
                <a:rPr lang="en-US" sz="1142">
                  <a:solidFill>
                    <a:srgbClr val="2B2B2B"/>
                  </a:solidFill>
                  <a:latin typeface="Exo 2"/>
                  <a:ea typeface="Exo 2"/>
                  <a:cs typeface="Exo 2"/>
                  <a:sym typeface="Exo 2"/>
                </a:rPr>
                <a:t> 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DAGZudm69yA</dc:identifier>
  <dcterms:modified xsi:type="dcterms:W3CDTF">2011-08-01T06:04:30Z</dcterms:modified>
  <cp:revision>1</cp:revision>
  <dc:title>mbot2</dc:title>
</cp:coreProperties>
</file>