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7556500" cy="5321300"/>
  <p:notesSz cx="6858000" cy="9144000"/>
  <p:embeddedFontLst>
    <p:embeddedFont>
      <p:font typeface="TT Octosquares Condensed Bold" charset="1" panose="02010001040000080307"/>
      <p:regular r:id="rId19"/>
    </p:embeddedFont>
    <p:embeddedFont>
      <p:font typeface="Exo 2 Bold" charset="1" panose="00000800000000000000"/>
      <p:regular r:id="rId20"/>
    </p:embeddedFont>
    <p:embeddedFont>
      <p:font typeface="Exo 2" charset="1" panose="00000500000000000000"/>
      <p:regular r:id="rId21"/>
    </p:embeddedFont>
    <p:embeddedFont>
      <p:font typeface="Exo 2 Italics" charset="1" panose="0000050000000000000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0.png" Type="http://schemas.openxmlformats.org/officeDocument/2006/relationships/image"/><Relationship Id="rId11" Target="../media/image31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Relationship Id="rId9" Target="../media/image29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32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33.png" Type="http://schemas.openxmlformats.org/officeDocument/2006/relationships/image"/><Relationship Id="rId12" Target="../media/image34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35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2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svg" Type="http://schemas.openxmlformats.org/officeDocument/2006/relationships/image"/><Relationship Id="rId11" Target="../media/image15.png" Type="http://schemas.openxmlformats.org/officeDocument/2006/relationships/image"/><Relationship Id="rId12" Target="../media/image16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Relationship Id="rId9" Target="../media/image1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7.png" Type="http://schemas.openxmlformats.org/officeDocument/2006/relationships/image"/><Relationship Id="rId12" Target="https://ide.mblock.cc" TargetMode="External" Type="http://schemas.openxmlformats.org/officeDocument/2006/relationships/hyperlink"/><Relationship Id="rId13" Target="https://ide.mblock.cc" TargetMode="External" Type="http://schemas.openxmlformats.org/officeDocument/2006/relationships/hyperlink"/><Relationship Id="rId14" Target="../media/image18.png" Type="http://schemas.openxmlformats.org/officeDocument/2006/relationships/image"/><Relationship Id="rId15" Target="../media/image19.png" Type="http://schemas.openxmlformats.org/officeDocument/2006/relationships/image"/><Relationship Id="rId16" Target="https://www.youtube.com/watch?v=DGl3j8neFY8" TargetMode="External" Type="http://schemas.openxmlformats.org/officeDocument/2006/relationships/hyperlink"/><Relationship Id="rId17" Target="../media/image20.png" Type="http://schemas.openxmlformats.org/officeDocument/2006/relationships/image"/><Relationship Id="rId18" Target="https://www.robotix.es/documentos/manual-usuario-mbot2.pdf" TargetMode="External" Type="http://schemas.openxmlformats.org/officeDocument/2006/relationships/hyperlink"/><Relationship Id="rId19" Target="https://www.robotix.es/documentos/manual-usuario-mbot2.pdf" TargetMode="External" Type="http://schemas.openxmlformats.org/officeDocument/2006/relationships/hyperlink"/><Relationship Id="rId2" Target="../media/image1.png" Type="http://schemas.openxmlformats.org/officeDocument/2006/relationships/image"/><Relationship Id="rId20" Target="https://www.youtube.com/watch?v=DGl3j8neFY8" TargetMode="External" Type="http://schemas.openxmlformats.org/officeDocument/2006/relationships/hyperlink"/><Relationship Id="rId21" Target="https://www.youtube.com/static?template=terms" TargetMode="External" Type="http://schemas.openxmlformats.org/officeDocument/2006/relationships/hyperlink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8.png" Type="http://schemas.openxmlformats.org/officeDocument/2006/relationships/image"/><Relationship Id="rId12" Target="../media/image21.png" Type="http://schemas.openxmlformats.org/officeDocument/2006/relationships/image"/><Relationship Id="rId13" Target="../media/image22.png" Type="http://schemas.openxmlformats.org/officeDocument/2006/relationships/image"/><Relationship Id="rId14" Target="https://www.youtube.com/static?template=terms" TargetMode="External" Type="http://schemas.openxmlformats.org/officeDocument/2006/relationships/hyperlink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23.png" Type="http://schemas.openxmlformats.org/officeDocument/2006/relationships/image"/><Relationship Id="rId12" Target="../media/image24.png" Type="http://schemas.openxmlformats.org/officeDocument/2006/relationships/image"/><Relationship Id="rId13" Target="../media/image25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23.png" Type="http://schemas.openxmlformats.org/officeDocument/2006/relationships/image"/><Relationship Id="rId12" Target="../media/image26.png" Type="http://schemas.openxmlformats.org/officeDocument/2006/relationships/image"/><Relationship Id="rId13" Target="../media/image27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28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3289905" cy="2196042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1164006" y="3144151"/>
            <a:ext cx="5290743" cy="991921"/>
            <a:chOff x="0" y="0"/>
            <a:chExt cx="2690388" cy="5044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690388" cy="504400"/>
            </a:xfrm>
            <a:custGeom>
              <a:avLst/>
              <a:gdLst/>
              <a:ahLst/>
              <a:cxnLst/>
              <a:rect r="r" b="b" t="t" l="l"/>
              <a:pathLst>
                <a:path h="504400" w="2690388">
                  <a:moveTo>
                    <a:pt x="0" y="0"/>
                  </a:moveTo>
                  <a:lnTo>
                    <a:pt x="2690388" y="0"/>
                  </a:lnTo>
                  <a:lnTo>
                    <a:pt x="2690388" y="504400"/>
                  </a:lnTo>
                  <a:lnTo>
                    <a:pt x="0" y="504400"/>
                  </a:ln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28575"/>
              <a:ext cx="2690388" cy="532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81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830781" y="1014682"/>
            <a:ext cx="5753206" cy="3553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7"/>
              </a:lnSpc>
            </a:pPr>
            <a:r>
              <a:rPr lang="en-US" b="true" sz="21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VIAJE AL INTERIOR DE LA MENTE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593602" y="2014843"/>
            <a:ext cx="4227565" cy="3029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18"/>
              </a:lnSpc>
            </a:pPr>
            <a:r>
              <a:rPr lang="en-US" sz="1727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RETO 1: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463740" y="3220351"/>
            <a:ext cx="4674549" cy="7559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 b="true">
                <a:solidFill>
                  <a:srgbClr val="000000"/>
                </a:solidFill>
                <a:latin typeface="Exo 2 Bold"/>
                <a:ea typeface="Exo 2 Bold"/>
                <a:cs typeface="Exo 2 Bold"/>
                <a:sym typeface="Exo 2 Bold"/>
              </a:rPr>
              <a:t>A través de este desafío aprenderás a utilizar el sensor de ultrasonido del mBot2, usándolo para esquivar obstáculos (los miedos) a medida que avanza.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164006" y="2260681"/>
            <a:ext cx="5086757" cy="480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46"/>
              </a:lnSpc>
            </a:pPr>
            <a:r>
              <a:rPr lang="en-US" b="true" sz="2819">
                <a:solidFill>
                  <a:srgbClr val="ED168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¡SUPERA LOS MIEDOS!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30781" y="1337201"/>
            <a:ext cx="5753206" cy="3318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07"/>
              </a:lnSpc>
            </a:pPr>
            <a:r>
              <a:rPr lang="en-US" b="true" sz="19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CON MBOT2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3289905" cy="2196042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947231" y="5095902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93696" y="5163502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4"/>
                </a:lnTo>
                <a:lnTo>
                  <a:pt x="0" y="1438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545143" y="3862105"/>
            <a:ext cx="6469714" cy="1301397"/>
            <a:chOff x="0" y="0"/>
            <a:chExt cx="3289905" cy="661772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289905" cy="661772"/>
            </a:xfrm>
            <a:custGeom>
              <a:avLst/>
              <a:gdLst/>
              <a:ahLst/>
              <a:cxnLst/>
              <a:rect r="r" b="b" t="t" l="l"/>
              <a:pathLst>
                <a:path h="661772" w="3289905">
                  <a:moveTo>
                    <a:pt x="27523" y="0"/>
                  </a:moveTo>
                  <a:lnTo>
                    <a:pt x="3262382" y="0"/>
                  </a:lnTo>
                  <a:cubicBezTo>
                    <a:pt x="3269681" y="0"/>
                    <a:pt x="3276682" y="2900"/>
                    <a:pt x="3281843" y="8061"/>
                  </a:cubicBezTo>
                  <a:cubicBezTo>
                    <a:pt x="3287005" y="13223"/>
                    <a:pt x="3289905" y="20223"/>
                    <a:pt x="3289905" y="27523"/>
                  </a:cubicBezTo>
                  <a:lnTo>
                    <a:pt x="3289905" y="634249"/>
                  </a:lnTo>
                  <a:cubicBezTo>
                    <a:pt x="3289905" y="641548"/>
                    <a:pt x="3287005" y="648549"/>
                    <a:pt x="3281843" y="653710"/>
                  </a:cubicBezTo>
                  <a:cubicBezTo>
                    <a:pt x="3276682" y="658872"/>
                    <a:pt x="3269681" y="661772"/>
                    <a:pt x="3262382" y="661772"/>
                  </a:cubicBezTo>
                  <a:lnTo>
                    <a:pt x="27523" y="661772"/>
                  </a:lnTo>
                  <a:cubicBezTo>
                    <a:pt x="20223" y="661772"/>
                    <a:pt x="13223" y="658872"/>
                    <a:pt x="8061" y="653710"/>
                  </a:cubicBezTo>
                  <a:cubicBezTo>
                    <a:pt x="2900" y="648549"/>
                    <a:pt x="0" y="641548"/>
                    <a:pt x="0" y="634249"/>
                  </a:cubicBezTo>
                  <a:lnTo>
                    <a:pt x="0" y="27523"/>
                  </a:lnTo>
                  <a:cubicBezTo>
                    <a:pt x="0" y="20223"/>
                    <a:pt x="2900" y="13223"/>
                    <a:pt x="8061" y="8061"/>
                  </a:cubicBezTo>
                  <a:cubicBezTo>
                    <a:pt x="13223" y="2900"/>
                    <a:pt x="20223" y="0"/>
                    <a:pt x="2752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28575"/>
              <a:ext cx="3289905" cy="6903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81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348292" y="2572623"/>
            <a:ext cx="461967" cy="363676"/>
          </a:xfrm>
          <a:custGeom>
            <a:avLst/>
            <a:gdLst/>
            <a:ahLst/>
            <a:cxnLst/>
            <a:rect r="r" b="b" t="t" l="l"/>
            <a:pathLst>
              <a:path h="363676" w="461967">
                <a:moveTo>
                  <a:pt x="0" y="0"/>
                </a:moveTo>
                <a:lnTo>
                  <a:pt x="461967" y="0"/>
                </a:lnTo>
                <a:lnTo>
                  <a:pt x="461967" y="363676"/>
                </a:lnTo>
                <a:lnTo>
                  <a:pt x="0" y="36367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175773" y="1911920"/>
            <a:ext cx="4336802" cy="2284148"/>
          </a:xfrm>
          <a:custGeom>
            <a:avLst/>
            <a:gdLst/>
            <a:ahLst/>
            <a:cxnLst/>
            <a:rect r="r" b="b" t="t" l="l"/>
            <a:pathLst>
              <a:path h="2284148" w="4336802">
                <a:moveTo>
                  <a:pt x="0" y="0"/>
                </a:moveTo>
                <a:lnTo>
                  <a:pt x="4336802" y="0"/>
                </a:lnTo>
                <a:lnTo>
                  <a:pt x="4336802" y="2284148"/>
                </a:lnTo>
                <a:lnTo>
                  <a:pt x="0" y="228414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-5023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175773" y="4418917"/>
            <a:ext cx="4304393" cy="710225"/>
          </a:xfrm>
          <a:custGeom>
            <a:avLst/>
            <a:gdLst/>
            <a:ahLst/>
            <a:cxnLst/>
            <a:rect r="r" b="b" t="t" l="l"/>
            <a:pathLst>
              <a:path h="710225" w="4304393">
                <a:moveTo>
                  <a:pt x="0" y="0"/>
                </a:moveTo>
                <a:lnTo>
                  <a:pt x="4304394" y="0"/>
                </a:lnTo>
                <a:lnTo>
                  <a:pt x="4304394" y="710225"/>
                </a:lnTo>
                <a:lnTo>
                  <a:pt x="0" y="71022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3852602" y="3634774"/>
            <a:ext cx="2906979" cy="878029"/>
            <a:chOff x="0" y="0"/>
            <a:chExt cx="1478223" cy="446485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478223" cy="446485"/>
            </a:xfrm>
            <a:custGeom>
              <a:avLst/>
              <a:gdLst/>
              <a:ahLst/>
              <a:cxnLst/>
              <a:rect r="r" b="b" t="t" l="l"/>
              <a:pathLst>
                <a:path h="446485" w="1478223">
                  <a:moveTo>
                    <a:pt x="15979" y="0"/>
                  </a:moveTo>
                  <a:lnTo>
                    <a:pt x="1462244" y="0"/>
                  </a:lnTo>
                  <a:cubicBezTo>
                    <a:pt x="1471069" y="0"/>
                    <a:pt x="1478223" y="7154"/>
                    <a:pt x="1478223" y="15979"/>
                  </a:cubicBezTo>
                  <a:lnTo>
                    <a:pt x="1478223" y="430506"/>
                  </a:lnTo>
                  <a:cubicBezTo>
                    <a:pt x="1478223" y="439331"/>
                    <a:pt x="1471069" y="446485"/>
                    <a:pt x="1462244" y="446485"/>
                  </a:cubicBezTo>
                  <a:lnTo>
                    <a:pt x="15979" y="446485"/>
                  </a:lnTo>
                  <a:cubicBezTo>
                    <a:pt x="7154" y="446485"/>
                    <a:pt x="0" y="439331"/>
                    <a:pt x="0" y="430506"/>
                  </a:cubicBezTo>
                  <a:lnTo>
                    <a:pt x="0" y="15979"/>
                  </a:lnTo>
                  <a:cubicBezTo>
                    <a:pt x="0" y="7154"/>
                    <a:pt x="7154" y="0"/>
                    <a:pt x="15979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dash"/>
              <a:miter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-28575"/>
              <a:ext cx="1478223" cy="4750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81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036388" y="4156132"/>
            <a:ext cx="2700174" cy="253261"/>
            <a:chOff x="0" y="0"/>
            <a:chExt cx="1361628" cy="127713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361628" cy="127713"/>
            </a:xfrm>
            <a:custGeom>
              <a:avLst/>
              <a:gdLst/>
              <a:ahLst/>
              <a:cxnLst/>
              <a:rect r="r" b="b" t="t" l="l"/>
              <a:pathLst>
                <a:path h="127713" w="1361628">
                  <a:moveTo>
                    <a:pt x="0" y="0"/>
                  </a:moveTo>
                  <a:lnTo>
                    <a:pt x="1361628" y="0"/>
                  </a:lnTo>
                  <a:lnTo>
                    <a:pt x="1361628" y="127713"/>
                  </a:lnTo>
                  <a:lnTo>
                    <a:pt x="0" y="12771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28575"/>
              <a:ext cx="1361628" cy="1562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81"/>
                </a:lnSpc>
              </a:pPr>
            </a:p>
          </p:txBody>
        </p:sp>
      </p:grpSp>
      <p:sp>
        <p:nvSpPr>
          <p:cNvPr name="AutoShape 23" id="23"/>
          <p:cNvSpPr/>
          <p:nvPr/>
        </p:nvSpPr>
        <p:spPr>
          <a:xfrm>
            <a:off x="1072388" y="4418917"/>
            <a:ext cx="2619574" cy="0"/>
          </a:xfrm>
          <a:prstGeom prst="line">
            <a:avLst/>
          </a:prstGeom>
          <a:ln cap="flat" w="19050">
            <a:solidFill>
              <a:srgbClr val="010204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AutoShape 24" id="24"/>
          <p:cNvSpPr/>
          <p:nvPr/>
        </p:nvSpPr>
        <p:spPr>
          <a:xfrm>
            <a:off x="1072388" y="4154299"/>
            <a:ext cx="2619574" cy="0"/>
          </a:xfrm>
          <a:prstGeom prst="line">
            <a:avLst/>
          </a:prstGeom>
          <a:ln cap="flat" w="19050">
            <a:solidFill>
              <a:srgbClr val="010204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TextBox 25" id="25"/>
          <p:cNvSpPr txBox="true"/>
          <p:nvPr/>
        </p:nvSpPr>
        <p:spPr>
          <a:xfrm rot="0">
            <a:off x="904630" y="1195844"/>
            <a:ext cx="5743635" cy="6343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62170" indent="-131085" lvl="1">
              <a:lnSpc>
                <a:spcPts val="1700"/>
              </a:lnSpc>
              <a:buFont typeface="Arial"/>
              <a:buChar char="•"/>
            </a:pPr>
            <a:r>
              <a:rPr lang="en-US" b="true" sz="1214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Crea la secuencia completa.</a:t>
            </a:r>
            <a:r>
              <a:rPr lang="en-US" sz="12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 Para ello, crea una variable llamada </a:t>
            </a:r>
            <a:r>
              <a:rPr lang="en-US" b="true" sz="1214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“Siguiente_obstáculo”. </a:t>
            </a:r>
            <a:r>
              <a:rPr lang="en-US" sz="12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Asigna el valor “1” nada más comenzar tu programa e increméntala cada vez que se supere un obstáculo.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904630" y="755031"/>
            <a:ext cx="4788115" cy="3883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67"/>
              </a:lnSpc>
            </a:pPr>
            <a:r>
              <a:rPr lang="en-US" sz="2334" b="true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9. PROGRAMA EL MBOT: PASO 4 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3903340" y="3714355"/>
            <a:ext cx="2744926" cy="6929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215901" indent="-107951" lvl="1">
              <a:lnSpc>
                <a:spcPts val="1400"/>
              </a:lnSpc>
              <a:buFont typeface="Arial"/>
              <a:buChar char="•"/>
            </a:pPr>
            <a:r>
              <a:rPr lang="en-US" sz="1000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Observa el </a:t>
            </a:r>
            <a:r>
              <a:rPr lang="en-US" b="true" sz="1000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plano de la ficha 3</a:t>
            </a:r>
            <a:r>
              <a:rPr lang="en-US" sz="1000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 y piensa en la secuencia completa de giros que debe seguir tu robot para sortear todos los obstáculos. 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3289905" cy="2196042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3293925" y="2341066"/>
            <a:ext cx="972149" cy="1222829"/>
          </a:xfrm>
          <a:custGeom>
            <a:avLst/>
            <a:gdLst/>
            <a:ahLst/>
            <a:cxnLst/>
            <a:rect r="r" b="b" t="t" l="l"/>
            <a:pathLst>
              <a:path h="1222829" w="972149">
                <a:moveTo>
                  <a:pt x="0" y="0"/>
                </a:moveTo>
                <a:lnTo>
                  <a:pt x="972150" y="0"/>
                </a:lnTo>
                <a:lnTo>
                  <a:pt x="972150" y="1222829"/>
                </a:lnTo>
                <a:lnTo>
                  <a:pt x="0" y="122282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012930" y="1464589"/>
            <a:ext cx="5646740" cy="932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40"/>
              </a:lnSpc>
            </a:pP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¿No has conseguido sortear todos los obstáculos?</a:t>
            </a:r>
          </a:p>
          <a:p>
            <a:pPr algn="ctr">
              <a:lnSpc>
                <a:spcPts val="1840"/>
              </a:lnSpc>
            </a:pPr>
          </a:p>
          <a:p>
            <a:pPr algn="ctr">
              <a:lnSpc>
                <a:spcPts val="1980"/>
              </a:lnSpc>
            </a:pPr>
            <a:r>
              <a:rPr lang="en-US" sz="1414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Pide a tu profesor/a que te de una posible solución y...</a:t>
            </a:r>
          </a:p>
          <a:p>
            <a:pPr algn="ctr">
              <a:lnSpc>
                <a:spcPts val="1840"/>
              </a:lnSpc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812589" y="787827"/>
            <a:ext cx="3867009" cy="4969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07"/>
              </a:lnSpc>
            </a:pPr>
            <a:r>
              <a:rPr lang="en-US" b="true" sz="29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10. SOLUCIÓN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619277" y="3725861"/>
            <a:ext cx="5142263" cy="244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80"/>
              </a:lnSpc>
            </a:pPr>
            <a:r>
              <a:rPr lang="en-US" sz="1414" b="true">
                <a:solidFill>
                  <a:srgbClr val="E52687"/>
                </a:solidFill>
                <a:latin typeface="Exo 2 Bold"/>
                <a:ea typeface="Exo 2 Bold"/>
                <a:cs typeface="Exo 2 Bold"/>
                <a:sym typeface="Exo 2 Bold"/>
              </a:rPr>
              <a:t>¡Comprueba que el programa actúa como tú quieres!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3289905" cy="2196042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865133" y="1464589"/>
            <a:ext cx="5829734" cy="15873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59"/>
              </a:lnSpc>
            </a:pPr>
            <a:r>
              <a:rPr lang="en-US" sz="1256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Ahora que ya tienes una solución para tu robot, pregúntate:</a:t>
            </a:r>
          </a:p>
          <a:p>
            <a:pPr algn="ctr">
              <a:lnSpc>
                <a:spcPts val="1759"/>
              </a:lnSpc>
            </a:pPr>
          </a:p>
          <a:p>
            <a:pPr algn="ctr">
              <a:lnSpc>
                <a:spcPts val="1899"/>
              </a:lnSpc>
            </a:pPr>
            <a:r>
              <a:rPr lang="en-US" sz="1356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¿Cómo actúa tu robot si cambias o eliminas alguno de los obstáculos?</a:t>
            </a:r>
          </a:p>
          <a:p>
            <a:pPr algn="ctr">
              <a:lnSpc>
                <a:spcPts val="1899"/>
              </a:lnSpc>
            </a:pPr>
            <a:r>
              <a:rPr lang="en-US" sz="1356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¿Lo sigue superando correctamente?</a:t>
            </a:r>
          </a:p>
          <a:p>
            <a:pPr algn="ctr">
              <a:lnSpc>
                <a:spcPts val="1759"/>
              </a:lnSpc>
            </a:pPr>
          </a:p>
          <a:p>
            <a:pPr algn="ctr">
              <a:lnSpc>
                <a:spcPts val="1899"/>
              </a:lnSpc>
            </a:pPr>
          </a:p>
          <a:p>
            <a:pPr algn="ctr">
              <a:lnSpc>
                <a:spcPts val="1755"/>
              </a:lnSpc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812589" y="787827"/>
            <a:ext cx="3867009" cy="4969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07"/>
              </a:lnSpc>
            </a:pPr>
            <a:r>
              <a:rPr lang="en-US" b="true" sz="29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11. DESAFÍO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2837669" y="2478910"/>
            <a:ext cx="2180256" cy="2131200"/>
          </a:xfrm>
          <a:custGeom>
            <a:avLst/>
            <a:gdLst/>
            <a:ahLst/>
            <a:cxnLst/>
            <a:rect r="r" b="b" t="t" l="l"/>
            <a:pathLst>
              <a:path h="2131200" w="2180256">
                <a:moveTo>
                  <a:pt x="0" y="0"/>
                </a:moveTo>
                <a:lnTo>
                  <a:pt x="2180256" y="0"/>
                </a:lnTo>
                <a:lnTo>
                  <a:pt x="2180256" y="2131200"/>
                </a:lnTo>
                <a:lnTo>
                  <a:pt x="0" y="21312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9999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463740" y="2719225"/>
            <a:ext cx="4877124" cy="7693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ED168B"/>
                </a:solidFill>
                <a:latin typeface="Exo 2 Bold"/>
                <a:ea typeface="Exo 2 Bold"/>
                <a:cs typeface="Exo 2 Bold"/>
                <a:sym typeface="Exo 2 Bold"/>
              </a:rPr>
              <a:t>¡Modifica el circuito de obstáculos e implementa los cambios necesarios en la programación para lograr la excelencia en esta actividad!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3289905" cy="2196042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25137" y="1741998"/>
            <a:ext cx="1519961" cy="1797559"/>
          </a:xfrm>
          <a:custGeom>
            <a:avLst/>
            <a:gdLst/>
            <a:ahLst/>
            <a:cxnLst/>
            <a:rect r="r" b="b" t="t" l="l"/>
            <a:pathLst>
              <a:path h="1797559" w="1519961">
                <a:moveTo>
                  <a:pt x="0" y="0"/>
                </a:moveTo>
                <a:lnTo>
                  <a:pt x="1519961" y="0"/>
                </a:lnTo>
                <a:lnTo>
                  <a:pt x="1519961" y="1797559"/>
                </a:lnTo>
                <a:lnTo>
                  <a:pt x="0" y="179755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812589" y="787827"/>
            <a:ext cx="2967411" cy="4969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07"/>
              </a:lnSpc>
            </a:pPr>
            <a:r>
              <a:rPr lang="en-US" b="true" sz="2934">
                <a:solidFill>
                  <a:srgbClr val="F7C744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12. REFLEXIONA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127654" y="2283854"/>
            <a:ext cx="3137451" cy="5179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15"/>
              </a:lnSpc>
              <a:spcBef>
                <a:spcPct val="0"/>
              </a:spcBef>
            </a:pPr>
            <a:r>
              <a:rPr lang="en-US" b="true" sz="1511">
                <a:solidFill>
                  <a:srgbClr val="252628"/>
                </a:solidFill>
                <a:latin typeface="Exo 2 Bold"/>
                <a:ea typeface="Exo 2 Bold"/>
                <a:cs typeface="Exo 2 Bold"/>
                <a:sym typeface="Exo 2 Bold"/>
              </a:rPr>
              <a:t>¿Qué ocurre si quitas tus miedos y los apartas de tu camino?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3289905" cy="2196042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580346" y="823827"/>
            <a:ext cx="4329505" cy="4734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27"/>
              </a:lnSpc>
            </a:pPr>
            <a:r>
              <a:rPr lang="en-US" b="true" sz="27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1. ¿QUÉ ES EL MIEDO?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915880" y="3491895"/>
            <a:ext cx="919388" cy="919388"/>
          </a:xfrm>
          <a:custGeom>
            <a:avLst/>
            <a:gdLst/>
            <a:ahLst/>
            <a:cxnLst/>
            <a:rect r="r" b="b" t="t" l="l"/>
            <a:pathLst>
              <a:path h="919388" w="919388">
                <a:moveTo>
                  <a:pt x="0" y="0"/>
                </a:moveTo>
                <a:lnTo>
                  <a:pt x="919388" y="0"/>
                </a:lnTo>
                <a:lnTo>
                  <a:pt x="919388" y="919388"/>
                </a:lnTo>
                <a:lnTo>
                  <a:pt x="0" y="91938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017353" y="1458353"/>
            <a:ext cx="5305440" cy="1804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840"/>
              </a:lnSpc>
            </a:pPr>
            <a:r>
              <a:rPr lang="en-US" sz="1314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    El miedo es una emoción</a:t>
            </a: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 que sentimos cuando creemos que algo malo puede pasarnos. Es como una alarma en nuestro cuerpo que nos prepara para defendernos o escapar. Nos ayuda a protegernos, pero a veces también aparece cuando no hay peligros reales.</a:t>
            </a:r>
          </a:p>
          <a:p>
            <a:pPr algn="just">
              <a:lnSpc>
                <a:spcPts val="1700"/>
              </a:lnSpc>
            </a:pPr>
            <a:r>
              <a:rPr lang="en-US" sz="12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    </a:t>
            </a:r>
          </a:p>
          <a:p>
            <a:pPr algn="ctr">
              <a:lnSpc>
                <a:spcPts val="1840"/>
              </a:lnSpc>
            </a:pPr>
            <a:r>
              <a:rPr lang="en-US" sz="1314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    </a:t>
            </a:r>
            <a:r>
              <a:rPr lang="en-US" sz="1314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¿Alguna vez has sentido miedo de algo y lo has superado?</a:t>
            </a:r>
          </a:p>
          <a:p>
            <a:pPr algn="ctr">
              <a:lnSpc>
                <a:spcPts val="1840"/>
              </a:lnSpc>
            </a:pP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En esta ocasión, el robot lo hará contigo.</a:t>
            </a:r>
          </a:p>
          <a:p>
            <a:pPr algn="just">
              <a:lnSpc>
                <a:spcPts val="1840"/>
              </a:lnSpc>
            </a:pPr>
          </a:p>
        </p:txBody>
      </p:sp>
      <p:grpSp>
        <p:nvGrpSpPr>
          <p:cNvPr name="Group 15" id="15"/>
          <p:cNvGrpSpPr/>
          <p:nvPr/>
        </p:nvGrpSpPr>
        <p:grpSpPr>
          <a:xfrm rot="0">
            <a:off x="3314190" y="3491895"/>
            <a:ext cx="2032667" cy="1091568"/>
            <a:chOff x="0" y="0"/>
            <a:chExt cx="2710223" cy="1455424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1879455" y="312328"/>
              <a:ext cx="830768" cy="830768"/>
            </a:xfrm>
            <a:custGeom>
              <a:avLst/>
              <a:gdLst/>
              <a:ahLst/>
              <a:cxnLst/>
              <a:rect r="r" b="b" t="t" l="l"/>
              <a:pathLst>
                <a:path h="830768" w="830768">
                  <a:moveTo>
                    <a:pt x="0" y="0"/>
                  </a:moveTo>
                  <a:lnTo>
                    <a:pt x="830768" y="0"/>
                  </a:lnTo>
                  <a:lnTo>
                    <a:pt x="830768" y="830768"/>
                  </a:lnTo>
                  <a:lnTo>
                    <a:pt x="0" y="8307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930977" y="0"/>
              <a:ext cx="1455424" cy="1455424"/>
            </a:xfrm>
            <a:custGeom>
              <a:avLst/>
              <a:gdLst/>
              <a:ahLst/>
              <a:cxnLst/>
              <a:rect r="r" b="b" t="t" l="l"/>
              <a:pathLst>
                <a:path h="1455424" w="1455424">
                  <a:moveTo>
                    <a:pt x="0" y="0"/>
                  </a:moveTo>
                  <a:lnTo>
                    <a:pt x="1455425" y="0"/>
                  </a:lnTo>
                  <a:lnTo>
                    <a:pt x="1455425" y="1455424"/>
                  </a:lnTo>
                  <a:lnTo>
                    <a:pt x="0" y="1455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455424" cy="1455424"/>
            </a:xfrm>
            <a:custGeom>
              <a:avLst/>
              <a:gdLst/>
              <a:ahLst/>
              <a:cxnLst/>
              <a:rect r="r" b="b" t="t" l="l"/>
              <a:pathLst>
                <a:path h="1455424" w="1455424">
                  <a:moveTo>
                    <a:pt x="0" y="0"/>
                  </a:moveTo>
                  <a:lnTo>
                    <a:pt x="1455424" y="0"/>
                  </a:lnTo>
                  <a:lnTo>
                    <a:pt x="1455424" y="1455424"/>
                  </a:lnTo>
                  <a:lnTo>
                    <a:pt x="0" y="1455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469653" y="0"/>
              <a:ext cx="1455424" cy="1455424"/>
            </a:xfrm>
            <a:custGeom>
              <a:avLst/>
              <a:gdLst/>
              <a:ahLst/>
              <a:cxnLst/>
              <a:rect r="r" b="b" t="t" l="l"/>
              <a:pathLst>
                <a:path h="1455424" w="1455424">
                  <a:moveTo>
                    <a:pt x="0" y="0"/>
                  </a:moveTo>
                  <a:lnTo>
                    <a:pt x="1455424" y="0"/>
                  </a:lnTo>
                  <a:lnTo>
                    <a:pt x="1455424" y="1455424"/>
                  </a:lnTo>
                  <a:lnTo>
                    <a:pt x="0" y="1455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3289905" cy="2196042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745098" y="2781864"/>
            <a:ext cx="1241699" cy="1241699"/>
          </a:xfrm>
          <a:custGeom>
            <a:avLst/>
            <a:gdLst/>
            <a:ahLst/>
            <a:cxnLst/>
            <a:rect r="r" b="b" t="t" l="l"/>
            <a:pathLst>
              <a:path h="1241699" w="1241699">
                <a:moveTo>
                  <a:pt x="0" y="0"/>
                </a:moveTo>
                <a:lnTo>
                  <a:pt x="1241699" y="0"/>
                </a:lnTo>
                <a:lnTo>
                  <a:pt x="1241699" y="1241699"/>
                </a:lnTo>
                <a:lnTo>
                  <a:pt x="0" y="124169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909191" y="914758"/>
            <a:ext cx="3926725" cy="4734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27"/>
              </a:lnSpc>
            </a:pPr>
            <a:r>
              <a:rPr lang="en-US" b="true" sz="27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2. ELIGE 5 MIEDOS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30954" y="1640497"/>
            <a:ext cx="5461233" cy="13667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840"/>
              </a:lnSpc>
            </a:pP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     Toma una hoja en blanco y escribe todos los posibles miedos que se te ocurran.</a:t>
            </a:r>
          </a:p>
          <a:p>
            <a:pPr algn="just">
              <a:lnSpc>
                <a:spcPts val="1840"/>
              </a:lnSpc>
            </a:pP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     A continuación, </a:t>
            </a:r>
            <a:r>
              <a:rPr lang="en-US" sz="1314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elige los 4 miedos más importantes. </a:t>
            </a: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Son los que usarás en este reto.</a:t>
            </a:r>
          </a:p>
          <a:p>
            <a:pPr algn="just">
              <a:lnSpc>
                <a:spcPts val="1840"/>
              </a:lnSpc>
            </a:pPr>
          </a:p>
          <a:p>
            <a:pPr algn="just">
              <a:lnSpc>
                <a:spcPts val="1840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3289905" cy="2196042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545143" y="3871081"/>
            <a:ext cx="6469714" cy="1301397"/>
            <a:chOff x="0" y="0"/>
            <a:chExt cx="3289905" cy="66177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289905" cy="661772"/>
            </a:xfrm>
            <a:custGeom>
              <a:avLst/>
              <a:gdLst/>
              <a:ahLst/>
              <a:cxnLst/>
              <a:rect r="r" b="b" t="t" l="l"/>
              <a:pathLst>
                <a:path h="661772" w="3289905">
                  <a:moveTo>
                    <a:pt x="27523" y="0"/>
                  </a:moveTo>
                  <a:lnTo>
                    <a:pt x="3262382" y="0"/>
                  </a:lnTo>
                  <a:cubicBezTo>
                    <a:pt x="3269681" y="0"/>
                    <a:pt x="3276682" y="2900"/>
                    <a:pt x="3281843" y="8061"/>
                  </a:cubicBezTo>
                  <a:cubicBezTo>
                    <a:pt x="3287005" y="13223"/>
                    <a:pt x="3289905" y="20223"/>
                    <a:pt x="3289905" y="27523"/>
                  </a:cubicBezTo>
                  <a:lnTo>
                    <a:pt x="3289905" y="634249"/>
                  </a:lnTo>
                  <a:cubicBezTo>
                    <a:pt x="3289905" y="641548"/>
                    <a:pt x="3287005" y="648549"/>
                    <a:pt x="3281843" y="653710"/>
                  </a:cubicBezTo>
                  <a:cubicBezTo>
                    <a:pt x="3276682" y="658872"/>
                    <a:pt x="3269681" y="661772"/>
                    <a:pt x="3262382" y="661772"/>
                  </a:cubicBezTo>
                  <a:lnTo>
                    <a:pt x="27523" y="661772"/>
                  </a:lnTo>
                  <a:cubicBezTo>
                    <a:pt x="20223" y="661772"/>
                    <a:pt x="13223" y="658872"/>
                    <a:pt x="8061" y="653710"/>
                  </a:cubicBezTo>
                  <a:cubicBezTo>
                    <a:pt x="2900" y="648549"/>
                    <a:pt x="0" y="641548"/>
                    <a:pt x="0" y="634249"/>
                  </a:cubicBezTo>
                  <a:lnTo>
                    <a:pt x="0" y="27523"/>
                  </a:lnTo>
                  <a:cubicBezTo>
                    <a:pt x="0" y="20223"/>
                    <a:pt x="2900" y="13223"/>
                    <a:pt x="8061" y="8061"/>
                  </a:cubicBezTo>
                  <a:cubicBezTo>
                    <a:pt x="13223" y="2900"/>
                    <a:pt x="20223" y="0"/>
                    <a:pt x="2752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28575"/>
              <a:ext cx="3289905" cy="6903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81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5553270" y="5026315"/>
            <a:ext cx="100012" cy="109538"/>
            <a:chOff x="0" y="0"/>
            <a:chExt cx="133350" cy="14605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50800" y="50800"/>
              <a:ext cx="31750" cy="45720"/>
            </a:xfrm>
            <a:custGeom>
              <a:avLst/>
              <a:gdLst/>
              <a:ahLst/>
              <a:cxnLst/>
              <a:rect r="r" b="b" t="t" l="l"/>
              <a:pathLst>
                <a:path h="45720" w="31750">
                  <a:moveTo>
                    <a:pt x="0" y="12700"/>
                  </a:moveTo>
                  <a:cubicBezTo>
                    <a:pt x="21590" y="1270"/>
                    <a:pt x="24130" y="17780"/>
                    <a:pt x="21590" y="20320"/>
                  </a:cubicBezTo>
                  <a:cubicBezTo>
                    <a:pt x="19050" y="24130"/>
                    <a:pt x="2540" y="20320"/>
                    <a:pt x="1270" y="17780"/>
                  </a:cubicBezTo>
                  <a:cubicBezTo>
                    <a:pt x="0" y="13970"/>
                    <a:pt x="11430" y="0"/>
                    <a:pt x="16510" y="0"/>
                  </a:cubicBezTo>
                  <a:cubicBezTo>
                    <a:pt x="21590" y="0"/>
                    <a:pt x="31750" y="16510"/>
                    <a:pt x="31750" y="24130"/>
                  </a:cubicBezTo>
                  <a:cubicBezTo>
                    <a:pt x="31750" y="30480"/>
                    <a:pt x="26670" y="40640"/>
                    <a:pt x="21590" y="43180"/>
                  </a:cubicBezTo>
                  <a:cubicBezTo>
                    <a:pt x="16510" y="45720"/>
                    <a:pt x="0" y="40640"/>
                    <a:pt x="0" y="40640"/>
                  </a:cubicBezTo>
                </a:path>
              </a:pathLst>
            </a:custGeom>
            <a:solidFill>
              <a:srgbClr val="0571D3"/>
            </a:solidFill>
            <a:ln cap="sq">
              <a:noFill/>
              <a:prstDash val="solid"/>
              <a:miter/>
            </a:ln>
          </p:spPr>
        </p:sp>
      </p:grpSp>
      <p:sp>
        <p:nvSpPr>
          <p:cNvPr name="Freeform 15" id="15"/>
          <p:cNvSpPr/>
          <p:nvPr/>
        </p:nvSpPr>
        <p:spPr>
          <a:xfrm flipH="false" flipV="false" rot="0">
            <a:off x="5415999" y="1806715"/>
            <a:ext cx="237284" cy="279569"/>
          </a:xfrm>
          <a:custGeom>
            <a:avLst/>
            <a:gdLst/>
            <a:ahLst/>
            <a:cxnLst/>
            <a:rect r="r" b="b" t="t" l="l"/>
            <a:pathLst>
              <a:path h="279569" w="237284">
                <a:moveTo>
                  <a:pt x="0" y="0"/>
                </a:moveTo>
                <a:lnTo>
                  <a:pt x="237283" y="0"/>
                </a:lnTo>
                <a:lnTo>
                  <a:pt x="237283" y="279569"/>
                </a:lnTo>
                <a:lnTo>
                  <a:pt x="0" y="27956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898443" y="3213625"/>
            <a:ext cx="2231760" cy="1474607"/>
            <a:chOff x="0" y="0"/>
            <a:chExt cx="2975681" cy="196614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975681" cy="1966142"/>
            </a:xfrm>
            <a:custGeom>
              <a:avLst/>
              <a:gdLst/>
              <a:ahLst/>
              <a:cxnLst/>
              <a:rect r="r" b="b" t="t" l="l"/>
              <a:pathLst>
                <a:path h="1966142" w="2975681">
                  <a:moveTo>
                    <a:pt x="0" y="0"/>
                  </a:moveTo>
                  <a:lnTo>
                    <a:pt x="2975681" y="0"/>
                  </a:lnTo>
                  <a:lnTo>
                    <a:pt x="2975681" y="1966142"/>
                  </a:lnTo>
                  <a:lnTo>
                    <a:pt x="0" y="19661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0" b="0"/>
              </a:stretch>
            </a:blipFill>
          </p:spPr>
        </p:sp>
        <p:sp>
          <p:nvSpPr>
            <p:cNvPr name="TextBox 18" id="18"/>
            <p:cNvSpPr txBox="true"/>
            <p:nvPr/>
          </p:nvSpPr>
          <p:spPr>
            <a:xfrm rot="1393198">
              <a:off x="1068881" y="734521"/>
              <a:ext cx="898974" cy="5467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679"/>
                </a:lnSpc>
                <a:spcBef>
                  <a:spcPct val="0"/>
                </a:spcBef>
              </a:pPr>
              <a:r>
                <a:rPr lang="en-US" sz="1200">
                  <a:solidFill>
                    <a:srgbClr val="2B2B2B"/>
                  </a:solidFill>
                  <a:latin typeface="Exo 2"/>
                  <a:ea typeface="Exo 2"/>
                  <a:cs typeface="Exo 2"/>
                  <a:sym typeface="Exo 2"/>
                </a:rPr>
                <a:t>MIEDO 1</a:t>
              </a:r>
            </a:p>
            <a:p>
              <a:pPr algn="l">
                <a:lnSpc>
                  <a:spcPts val="167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9" id="19"/>
          <p:cNvSpPr/>
          <p:nvPr/>
        </p:nvSpPr>
        <p:spPr>
          <a:xfrm flipH="false" flipV="false" rot="0">
            <a:off x="3780000" y="1946500"/>
            <a:ext cx="2550097" cy="3154067"/>
          </a:xfrm>
          <a:custGeom>
            <a:avLst/>
            <a:gdLst/>
            <a:ahLst/>
            <a:cxnLst/>
            <a:rect r="r" b="b" t="t" l="l"/>
            <a:pathLst>
              <a:path h="3154067" w="2550097">
                <a:moveTo>
                  <a:pt x="0" y="0"/>
                </a:moveTo>
                <a:lnTo>
                  <a:pt x="2550097" y="0"/>
                </a:lnTo>
                <a:lnTo>
                  <a:pt x="2550097" y="3154067"/>
                </a:lnTo>
                <a:lnTo>
                  <a:pt x="0" y="315406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673439" y="595586"/>
            <a:ext cx="4213257" cy="43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b="true" sz="2600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3. PREPARA EL CIRCUITO 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63688" y="1093979"/>
            <a:ext cx="5756321" cy="2271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73"/>
              </a:lnSpc>
            </a:pPr>
            <a:r>
              <a:rPr lang="en-US" sz="1337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Vamos</a:t>
            </a:r>
            <a:r>
              <a:rPr lang="en-US" sz="1337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 convertir tus miedos en los obstáculos</a:t>
            </a:r>
            <a:r>
              <a:rPr lang="en-US" sz="1337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 que debe sortear el robot.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763688" y="1470738"/>
            <a:ext cx="2510516" cy="1674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 1. </a:t>
            </a:r>
            <a:r>
              <a:rPr lang="en-US" sz="1200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Para ello, toma cartón y </a:t>
            </a:r>
            <a:r>
              <a:rPr lang="en-US" b="true" sz="1200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crea obstáculos</a:t>
            </a:r>
            <a:r>
              <a:rPr lang="en-US" sz="1200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 con el miedo escrito en e´l.  Recorta 4 trozos rectangulares de </a:t>
            </a:r>
            <a:r>
              <a:rPr lang="en-US" b="true" sz="1200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10x25cm </a:t>
            </a:r>
            <a:r>
              <a:rPr lang="en-US" sz="1200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y escribe en cada uno de ellos uno de los miedos que has elegido. Además, cada rectángulo necesitará un pequeño soporte para sostenerse: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3541383" y="1470738"/>
            <a:ext cx="3198883" cy="417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2. </a:t>
            </a:r>
            <a:r>
              <a:rPr lang="en-US" b="true" sz="1200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Realiza un circuito</a:t>
            </a:r>
            <a:r>
              <a:rPr lang="en-US" sz="1200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 segu´n la configuración del siguiente plano: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3289905" cy="2196042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12930" y="1331413"/>
            <a:ext cx="5454536" cy="680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40"/>
              </a:lnSpc>
            </a:pP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Para programar el mBot2 necesitas usar la aplicación que te permite dar las instrucciones al robot:</a:t>
            </a:r>
          </a:p>
          <a:p>
            <a:pPr algn="l">
              <a:lnSpc>
                <a:spcPts val="1840"/>
              </a:lnSpc>
            </a:pP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2136833" y="3315063"/>
            <a:ext cx="774206" cy="801705"/>
          </a:xfrm>
          <a:custGeom>
            <a:avLst/>
            <a:gdLst/>
            <a:ahLst/>
            <a:cxnLst/>
            <a:rect r="r" b="b" t="t" l="l"/>
            <a:pathLst>
              <a:path h="801705" w="774206">
                <a:moveTo>
                  <a:pt x="0" y="0"/>
                </a:moveTo>
                <a:lnTo>
                  <a:pt x="774206" y="0"/>
                </a:lnTo>
                <a:lnTo>
                  <a:pt x="774206" y="801705"/>
                </a:lnTo>
                <a:lnTo>
                  <a:pt x="0" y="80170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503453" y="778328"/>
            <a:ext cx="4995878" cy="43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b="true" sz="2600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4. PREPARA EL SOFTWARE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12930" y="2279105"/>
            <a:ext cx="3022012" cy="739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80"/>
              </a:lnSpc>
            </a:pPr>
            <a:r>
              <a:rPr lang="en-US" sz="1414">
                <a:solidFill>
                  <a:srgbClr val="E52687"/>
                </a:solidFill>
                <a:latin typeface="Exo 2"/>
                <a:ea typeface="Exo 2"/>
                <a:cs typeface="Exo 2"/>
                <a:sym typeface="Exo 2"/>
              </a:rPr>
              <a:t>Abre </a:t>
            </a:r>
            <a:r>
              <a:rPr lang="en-US" b="true" sz="1414" u="sng">
                <a:solidFill>
                  <a:srgbClr val="E52687"/>
                </a:solidFill>
                <a:latin typeface="Exo 2 Bold"/>
                <a:ea typeface="Exo 2 Bold"/>
                <a:cs typeface="Exo 2 Bold"/>
                <a:sym typeface="Exo 2 Bold"/>
                <a:hlinkClick r:id="rId12" tooltip="https://ide.mblock.cc"/>
              </a:rPr>
              <a:t>Mblock</a:t>
            </a:r>
            <a:r>
              <a:rPr lang="en-US" sz="1414">
                <a:solidFill>
                  <a:srgbClr val="E52687"/>
                </a:solidFill>
                <a:latin typeface="Exo 2"/>
                <a:ea typeface="Exo 2"/>
                <a:cs typeface="Exo 2"/>
                <a:sym typeface="Exo 2"/>
              </a:rPr>
              <a:t> en tu ordenador o en el entorno de programación en su versión WEB.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64047" y="3107418"/>
            <a:ext cx="2542057" cy="207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b="true" sz="1200" u="sng">
                <a:solidFill>
                  <a:srgbClr val="130E2E"/>
                </a:solidFill>
                <a:latin typeface="Exo 2 Bold"/>
                <a:ea typeface="Exo 2 Bold"/>
                <a:cs typeface="Exo 2 Bold"/>
                <a:sym typeface="Exo 2 Bold"/>
                <a:hlinkClick r:id="rId13" tooltip="https://ide.mblock.cc"/>
              </a:rPr>
              <a:t>https://ide.mblock.cc/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4170045" y="1888009"/>
            <a:ext cx="2514573" cy="2675038"/>
          </a:xfrm>
          <a:custGeom>
            <a:avLst/>
            <a:gdLst/>
            <a:ahLst/>
            <a:cxnLst/>
            <a:rect r="r" b="b" t="t" l="l"/>
            <a:pathLst>
              <a:path h="2675038" w="2514573">
                <a:moveTo>
                  <a:pt x="0" y="0"/>
                </a:moveTo>
                <a:lnTo>
                  <a:pt x="2514573" y="0"/>
                </a:lnTo>
                <a:lnTo>
                  <a:pt x="2514573" y="2675038"/>
                </a:lnTo>
                <a:lnTo>
                  <a:pt x="0" y="267503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499" t="0" r="-499" b="-466"/>
            </a:stretch>
          </a:blipFill>
        </p:spPr>
      </p:sp>
      <p:sp>
        <p:nvSpPr>
          <p:cNvPr name="Freeform 18" id="18">
            <a:hlinkClick r:id="rId16" tooltip="https://www.youtube.com/watch?v=DGl3j8neFY8"/>
          </p:cNvPr>
          <p:cNvSpPr/>
          <p:nvPr/>
        </p:nvSpPr>
        <p:spPr>
          <a:xfrm flipH="false" flipV="false" rot="0">
            <a:off x="4301025" y="3371581"/>
            <a:ext cx="933718" cy="933718"/>
          </a:xfrm>
          <a:custGeom>
            <a:avLst/>
            <a:gdLst/>
            <a:ahLst/>
            <a:cxnLst/>
            <a:rect r="r" b="b" t="t" l="l"/>
            <a:pathLst>
              <a:path h="933718" w="933718">
                <a:moveTo>
                  <a:pt x="0" y="0"/>
                </a:moveTo>
                <a:lnTo>
                  <a:pt x="933718" y="0"/>
                </a:lnTo>
                <a:lnTo>
                  <a:pt x="933718" y="933718"/>
                </a:lnTo>
                <a:lnTo>
                  <a:pt x="0" y="93371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19" id="19">
            <a:hlinkClick r:id="rId18" tooltip="https://www.robotix.es/documentos/manual-usuario-mbot2.pdf"/>
          </p:cNvPr>
          <p:cNvSpPr/>
          <p:nvPr/>
        </p:nvSpPr>
        <p:spPr>
          <a:xfrm flipH="false" flipV="false" rot="0">
            <a:off x="5528801" y="2553229"/>
            <a:ext cx="938666" cy="938666"/>
          </a:xfrm>
          <a:custGeom>
            <a:avLst/>
            <a:gdLst/>
            <a:ahLst/>
            <a:cxnLst/>
            <a:rect r="r" b="b" t="t" l="l"/>
            <a:pathLst>
              <a:path h="938666" w="938666">
                <a:moveTo>
                  <a:pt x="0" y="0"/>
                </a:moveTo>
                <a:lnTo>
                  <a:pt x="938666" y="0"/>
                </a:lnTo>
                <a:lnTo>
                  <a:pt x="938666" y="938666"/>
                </a:lnTo>
                <a:lnTo>
                  <a:pt x="0" y="938666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4119286" y="2763248"/>
            <a:ext cx="1409514" cy="4622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819"/>
              </a:lnSpc>
            </a:pPr>
            <a:r>
              <a:rPr lang="en-US" b="true" sz="1299" u="sng">
                <a:solidFill>
                  <a:srgbClr val="ED168B"/>
                </a:solidFill>
                <a:latin typeface="Exo 2 Bold"/>
                <a:ea typeface="Exo 2 Bold"/>
                <a:cs typeface="Exo 2 Bold"/>
                <a:sym typeface="Exo 2 Bold"/>
                <a:hlinkClick r:id="rId19" tooltip="https://www.robotix.es/documentos/manual-usuario-mbot2.pdf"/>
              </a:rPr>
              <a:t>Guía de uso de Mblock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284452" y="3595866"/>
            <a:ext cx="1183014" cy="4622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b="true" sz="1299" u="sng">
                <a:solidFill>
                  <a:srgbClr val="E52687"/>
                </a:solidFill>
                <a:latin typeface="Exo 2 Bold"/>
                <a:ea typeface="Exo 2 Bold"/>
                <a:cs typeface="Exo 2 Bold"/>
                <a:sym typeface="Exo 2 Bold"/>
                <a:hlinkClick r:id="rId20" tooltip="https://www.youtube.com/watch?v=DGl3j8neFY8"/>
              </a:rPr>
              <a:t>Video tutorial de Mblock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731717" y="4563749"/>
            <a:ext cx="3952901" cy="1054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840"/>
              </a:lnSpc>
              <a:spcBef>
                <a:spcPct val="0"/>
              </a:spcBef>
            </a:pPr>
            <a:r>
              <a:rPr lang="en-US" sz="600" i="true">
                <a:solidFill>
                  <a:srgbClr val="282829"/>
                </a:solidFill>
                <a:latin typeface="Exo 2 Italics"/>
                <a:ea typeface="Exo 2 Italics"/>
                <a:cs typeface="Exo 2 Italics"/>
                <a:sym typeface="Exo 2 Italics"/>
              </a:rPr>
              <a:t>Video tutoriales</a:t>
            </a:r>
            <a:r>
              <a:rPr lang="en-US" sz="600" i="true">
                <a:solidFill>
                  <a:srgbClr val="282829"/>
                </a:solidFill>
                <a:latin typeface="Exo 2 Italics"/>
                <a:ea typeface="Exo 2 Italics"/>
                <a:cs typeface="Exo 2 Italics"/>
                <a:sym typeface="Exo 2 Italics"/>
              </a:rPr>
              <a:t>. </a:t>
            </a:r>
            <a:r>
              <a:rPr lang="en-US" sz="600" i="true" u="sng">
                <a:solidFill>
                  <a:srgbClr val="282829"/>
                </a:solidFill>
                <a:latin typeface="Exo 2 Italics"/>
                <a:ea typeface="Exo 2 Italics"/>
                <a:cs typeface="Exo 2 Italics"/>
                <a:sym typeface="Exo 2 Italics"/>
                <a:hlinkClick r:id="rId21" tooltip="https://www.youtube.com/static?template=terms"/>
              </a:rPr>
              <a:t>(Licencia estándar de YouTube)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3289905" cy="2196042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12930" y="1434088"/>
            <a:ext cx="2767070" cy="909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840"/>
              </a:lnSpc>
            </a:pP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Realiza la programación adecuada para que el robot pueda esquivar los obstáculos.</a:t>
            </a:r>
          </a:p>
          <a:p>
            <a:pPr algn="just">
              <a:lnSpc>
                <a:spcPts val="1840"/>
              </a:lnSpc>
            </a:pP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3910346" y="1328587"/>
            <a:ext cx="2896670" cy="3261608"/>
          </a:xfrm>
          <a:custGeom>
            <a:avLst/>
            <a:gdLst/>
            <a:ahLst/>
            <a:cxnLst/>
            <a:rect r="r" b="b" t="t" l="l"/>
            <a:pathLst>
              <a:path h="3261608" w="2896670">
                <a:moveTo>
                  <a:pt x="0" y="0"/>
                </a:moveTo>
                <a:lnTo>
                  <a:pt x="2896670" y="0"/>
                </a:lnTo>
                <a:lnTo>
                  <a:pt x="2896670" y="3261608"/>
                </a:lnTo>
                <a:lnTo>
                  <a:pt x="0" y="326160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3450" t="-466" r="-345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2532657" y="3527895"/>
            <a:ext cx="1206756" cy="888129"/>
          </a:xfrm>
          <a:custGeom>
            <a:avLst/>
            <a:gdLst/>
            <a:ahLst/>
            <a:cxnLst/>
            <a:rect r="r" b="b" t="t" l="l"/>
            <a:pathLst>
              <a:path h="888129" w="1206756">
                <a:moveTo>
                  <a:pt x="0" y="0"/>
                </a:moveTo>
                <a:lnTo>
                  <a:pt x="1206756" y="0"/>
                </a:lnTo>
                <a:lnTo>
                  <a:pt x="1206756" y="888130"/>
                </a:lnTo>
                <a:lnTo>
                  <a:pt x="0" y="88813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-14874" r="0" b="-21002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4835916" y="3332641"/>
            <a:ext cx="1051121" cy="1058869"/>
          </a:xfrm>
          <a:custGeom>
            <a:avLst/>
            <a:gdLst/>
            <a:ahLst/>
            <a:cxnLst/>
            <a:rect r="r" b="b" t="t" l="l"/>
            <a:pathLst>
              <a:path h="1058869" w="1051121">
                <a:moveTo>
                  <a:pt x="0" y="0"/>
                </a:moveTo>
                <a:lnTo>
                  <a:pt x="1051122" y="0"/>
                </a:lnTo>
                <a:lnTo>
                  <a:pt x="1051122" y="1058869"/>
                </a:lnTo>
                <a:lnTo>
                  <a:pt x="0" y="105886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629527" y="819837"/>
            <a:ext cx="4436459" cy="4734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27"/>
              </a:lnSpc>
            </a:pPr>
            <a:r>
              <a:rPr lang="en-US" b="true" sz="27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5. PROGRAMA EL MBOT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00343" y="2233890"/>
            <a:ext cx="2839070" cy="14855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305348" indent="-152674" lvl="1">
              <a:lnSpc>
                <a:spcPts val="1980"/>
              </a:lnSpc>
              <a:buFont typeface="Arial"/>
              <a:buChar char="•"/>
            </a:pPr>
            <a:r>
              <a:rPr lang="en-US" sz="1414">
                <a:solidFill>
                  <a:srgbClr val="E52687"/>
                </a:solidFill>
                <a:latin typeface="Exo 2"/>
                <a:ea typeface="Exo 2"/>
                <a:cs typeface="Exo 2"/>
                <a:sym typeface="Exo 2"/>
              </a:rPr>
              <a:t>Programa el robot siguiendo las </a:t>
            </a:r>
            <a:r>
              <a:rPr lang="en-US" b="true" sz="1414">
                <a:solidFill>
                  <a:srgbClr val="E52687"/>
                </a:solidFill>
                <a:latin typeface="Exo 2 Bold"/>
                <a:ea typeface="Exo 2 Bold"/>
                <a:cs typeface="Exo 2 Bold"/>
                <a:sym typeface="Exo 2 Bold"/>
              </a:rPr>
              <a:t>pistas/pasos</a:t>
            </a:r>
            <a:r>
              <a:rPr lang="en-US" sz="1414">
                <a:solidFill>
                  <a:srgbClr val="E52687"/>
                </a:solidFill>
                <a:latin typeface="Exo 2"/>
                <a:ea typeface="Exo 2"/>
                <a:cs typeface="Exo 2"/>
                <a:sym typeface="Exo 2"/>
              </a:rPr>
              <a:t> que tienes a continuación.</a:t>
            </a:r>
          </a:p>
          <a:p>
            <a:pPr algn="just" marL="305348" indent="-152674" lvl="1">
              <a:lnSpc>
                <a:spcPts val="1980"/>
              </a:lnSpc>
              <a:buFont typeface="Arial"/>
              <a:buChar char="•"/>
            </a:pPr>
            <a:r>
              <a:rPr lang="en-US" sz="1414">
                <a:solidFill>
                  <a:srgbClr val="E52687"/>
                </a:solidFill>
                <a:latin typeface="Exo 2"/>
                <a:ea typeface="Exo 2"/>
                <a:cs typeface="Exo 2"/>
                <a:sym typeface="Exo 2"/>
              </a:rPr>
              <a:t>Recuerda vas a utilizar el </a:t>
            </a:r>
            <a:r>
              <a:rPr lang="en-US" b="true" sz="1414">
                <a:solidFill>
                  <a:srgbClr val="E52687"/>
                </a:solidFill>
                <a:latin typeface="Exo 2 Bold"/>
                <a:ea typeface="Exo 2 Bold"/>
                <a:cs typeface="Exo 2 Bold"/>
                <a:sym typeface="Exo 2 Bold"/>
              </a:rPr>
              <a:t>sensor de ultrasonidos </a:t>
            </a:r>
            <a:r>
              <a:rPr lang="en-US" sz="1414">
                <a:solidFill>
                  <a:srgbClr val="E52687"/>
                </a:solidFill>
                <a:latin typeface="Exo 2"/>
                <a:ea typeface="Exo 2"/>
                <a:cs typeface="Exo 2"/>
                <a:sym typeface="Exo 2"/>
              </a:rPr>
              <a:t>del mBot2.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4078289" y="2017445"/>
            <a:ext cx="2528088" cy="12629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00"/>
              </a:lnSpc>
            </a:pPr>
            <a:r>
              <a:rPr lang="en-US" sz="1214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¿Sabes cómo funciona un sensor de ultrasonidos?</a:t>
            </a:r>
          </a:p>
          <a:p>
            <a:pPr algn="l">
              <a:lnSpc>
                <a:spcPts val="1700"/>
              </a:lnSpc>
            </a:pPr>
            <a:r>
              <a:rPr lang="en-US" sz="12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Puedes ver el video escaneando el código QR para orientarte, pero deberás seguir las instrucciones 6,7,8... para superar el reto!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472222" y="4406500"/>
            <a:ext cx="1366125" cy="2817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9"/>
              </a:lnSpc>
            </a:pPr>
            <a:r>
              <a:rPr lang="en-US" sz="564" i="true">
                <a:solidFill>
                  <a:srgbClr val="2B2B2B"/>
                </a:solidFill>
                <a:latin typeface="Exo 2 Italics"/>
                <a:ea typeface="Exo 2 Italics"/>
                <a:cs typeface="Exo 2 Italics"/>
                <a:sym typeface="Exo 2 Italics"/>
              </a:rPr>
              <a:t>Sensor de ultrasonidos. Imagen extraida de www.robotix.com</a:t>
            </a:r>
          </a:p>
          <a:p>
            <a:pPr algn="ctr">
              <a:lnSpc>
                <a:spcPts val="789"/>
              </a:lnSpc>
            </a:pPr>
          </a:p>
        </p:txBody>
      </p:sp>
      <p:sp>
        <p:nvSpPr>
          <p:cNvPr name="TextBox 20" id="20"/>
          <p:cNvSpPr txBox="true"/>
          <p:nvPr/>
        </p:nvSpPr>
        <p:spPr>
          <a:xfrm rot="0">
            <a:off x="2847757" y="4609245"/>
            <a:ext cx="3952901" cy="1054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840"/>
              </a:lnSpc>
              <a:spcBef>
                <a:spcPct val="0"/>
              </a:spcBef>
            </a:pPr>
            <a:r>
              <a:rPr lang="en-US" sz="600" i="true">
                <a:solidFill>
                  <a:srgbClr val="282829"/>
                </a:solidFill>
                <a:latin typeface="Exo 2 Italics"/>
                <a:ea typeface="Exo 2 Italics"/>
                <a:cs typeface="Exo 2 Italics"/>
                <a:sym typeface="Exo 2 Italics"/>
              </a:rPr>
              <a:t>Video tutorial mbot2. Sensor ultrasónico. </a:t>
            </a:r>
            <a:r>
              <a:rPr lang="en-US" sz="600" i="true" u="sng">
                <a:solidFill>
                  <a:srgbClr val="282829"/>
                </a:solidFill>
                <a:latin typeface="Exo 2 Italics"/>
                <a:ea typeface="Exo 2 Italics"/>
                <a:cs typeface="Exo 2 Italics"/>
                <a:sym typeface="Exo 2 Italics"/>
                <a:hlinkClick r:id="rId14" tooltip="https://www.youtube.com/static?template=terms"/>
              </a:rPr>
              <a:t>(Licencia estándar de YouTube)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3289905" cy="2196042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  <a:r>
                <a:rPr lang="en-US" sz="986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Puedes probar el sigu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975989" y="4007486"/>
            <a:ext cx="546136" cy="487426"/>
          </a:xfrm>
          <a:custGeom>
            <a:avLst/>
            <a:gdLst/>
            <a:ahLst/>
            <a:cxnLst/>
            <a:rect r="r" b="b" t="t" l="l"/>
            <a:pathLst>
              <a:path h="487426" w="546136">
                <a:moveTo>
                  <a:pt x="0" y="0"/>
                </a:moveTo>
                <a:lnTo>
                  <a:pt x="546136" y="0"/>
                </a:lnTo>
                <a:lnTo>
                  <a:pt x="546136" y="487427"/>
                </a:lnTo>
                <a:lnTo>
                  <a:pt x="0" y="48742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056967" y="2383293"/>
            <a:ext cx="5518067" cy="1538161"/>
          </a:xfrm>
          <a:custGeom>
            <a:avLst/>
            <a:gdLst/>
            <a:ahLst/>
            <a:cxnLst/>
            <a:rect r="r" b="b" t="t" l="l"/>
            <a:pathLst>
              <a:path h="1538161" w="5518067">
                <a:moveTo>
                  <a:pt x="0" y="0"/>
                </a:moveTo>
                <a:lnTo>
                  <a:pt x="5518066" y="0"/>
                </a:lnTo>
                <a:lnTo>
                  <a:pt x="5518066" y="1538162"/>
                </a:lnTo>
                <a:lnTo>
                  <a:pt x="0" y="153816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5825791" y="3685552"/>
            <a:ext cx="635327" cy="997943"/>
          </a:xfrm>
          <a:custGeom>
            <a:avLst/>
            <a:gdLst/>
            <a:ahLst/>
            <a:cxnLst/>
            <a:rect r="r" b="b" t="t" l="l"/>
            <a:pathLst>
              <a:path h="997943" w="635327">
                <a:moveTo>
                  <a:pt x="0" y="0"/>
                </a:moveTo>
                <a:lnTo>
                  <a:pt x="635328" y="0"/>
                </a:lnTo>
                <a:lnTo>
                  <a:pt x="635328" y="997943"/>
                </a:lnTo>
                <a:lnTo>
                  <a:pt x="0" y="99794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021571" y="1289037"/>
            <a:ext cx="4912203" cy="14645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00"/>
              </a:lnSpc>
            </a:pPr>
            <a:r>
              <a:rPr lang="en-US" sz="12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Usa los comandos del sensor de ultrasonido para obtener la distancia a los objetos. </a:t>
            </a:r>
          </a:p>
          <a:p>
            <a:pPr algn="l">
              <a:lnSpc>
                <a:spcPts val="1700"/>
              </a:lnSpc>
            </a:pPr>
          </a:p>
          <a:p>
            <a:pPr algn="l" marL="262170" indent="-131085" lvl="1">
              <a:lnSpc>
                <a:spcPts val="1700"/>
              </a:lnSpc>
              <a:buFont typeface="Arial"/>
              <a:buChar char="•"/>
            </a:pPr>
            <a:r>
              <a:rPr lang="en-US" sz="12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Puedes probar el siguiente programa para ver en pantalla la distancia que detecta el sensor a cualquier objeto:</a:t>
            </a:r>
          </a:p>
          <a:p>
            <a:pPr algn="l">
              <a:lnSpc>
                <a:spcPts val="1700"/>
              </a:lnSpc>
            </a:pPr>
          </a:p>
          <a:p>
            <a:pPr algn="l">
              <a:lnSpc>
                <a:spcPts val="1700"/>
              </a:lnSpc>
            </a:pPr>
          </a:p>
        </p:txBody>
      </p:sp>
      <p:sp>
        <p:nvSpPr>
          <p:cNvPr name="TextBox 16" id="16"/>
          <p:cNvSpPr txBox="true"/>
          <p:nvPr/>
        </p:nvSpPr>
        <p:spPr>
          <a:xfrm rot="0">
            <a:off x="904630" y="806877"/>
            <a:ext cx="4634025" cy="3553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87"/>
              </a:lnSpc>
            </a:pPr>
            <a:r>
              <a:rPr lang="en-US" sz="2134" b="true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6. PROGRAMA EL MBOT: PASO 1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522125" y="3818765"/>
            <a:ext cx="2248700" cy="836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E52687"/>
                </a:solidFill>
                <a:latin typeface="Exo 2"/>
                <a:ea typeface="Exo 2"/>
                <a:cs typeface="Exo 2"/>
                <a:sym typeface="Exo 2"/>
              </a:rPr>
              <a:t>Recuerda que debes tener añadida la extensión del sensor 2 de ultrasonido en tu entorno de programación de Mblock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3289905" cy="2196042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  <a:r>
                <a:rPr lang="en-US" sz="986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Puedes probar el sigu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3448888" y="3935351"/>
            <a:ext cx="435429" cy="388620"/>
          </a:xfrm>
          <a:custGeom>
            <a:avLst/>
            <a:gdLst/>
            <a:ahLst/>
            <a:cxnLst/>
            <a:rect r="r" b="b" t="t" l="l"/>
            <a:pathLst>
              <a:path h="388620" w="435429">
                <a:moveTo>
                  <a:pt x="0" y="0"/>
                </a:moveTo>
                <a:lnTo>
                  <a:pt x="435429" y="0"/>
                </a:lnTo>
                <a:lnTo>
                  <a:pt x="435429" y="388620"/>
                </a:lnTo>
                <a:lnTo>
                  <a:pt x="0" y="38862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021571" y="1846291"/>
            <a:ext cx="2758429" cy="1581110"/>
          </a:xfrm>
          <a:custGeom>
            <a:avLst/>
            <a:gdLst/>
            <a:ahLst/>
            <a:cxnLst/>
            <a:rect r="r" b="b" t="t" l="l"/>
            <a:pathLst>
              <a:path h="1581110" w="2758429">
                <a:moveTo>
                  <a:pt x="0" y="0"/>
                </a:moveTo>
                <a:lnTo>
                  <a:pt x="2758429" y="0"/>
                </a:lnTo>
                <a:lnTo>
                  <a:pt x="2758429" y="1581110"/>
                </a:lnTo>
                <a:lnTo>
                  <a:pt x="0" y="158111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5930585" y="3613987"/>
            <a:ext cx="493611" cy="915630"/>
          </a:xfrm>
          <a:custGeom>
            <a:avLst/>
            <a:gdLst/>
            <a:ahLst/>
            <a:cxnLst/>
            <a:rect r="r" b="b" t="t" l="l"/>
            <a:pathLst>
              <a:path h="915630" w="493611">
                <a:moveTo>
                  <a:pt x="0" y="0"/>
                </a:moveTo>
                <a:lnTo>
                  <a:pt x="493611" y="0"/>
                </a:lnTo>
                <a:lnTo>
                  <a:pt x="493611" y="915630"/>
                </a:lnTo>
                <a:lnTo>
                  <a:pt x="0" y="91563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  <a:ln w="9525" cap="sq">
            <a:solidFill>
              <a:srgbClr val="45A9DF"/>
            </a:solidFill>
            <a:prstDash val="solid"/>
            <a:miter/>
          </a:ln>
        </p:spPr>
      </p:sp>
      <p:sp>
        <p:nvSpPr>
          <p:cNvPr name="TextBox 15" id="15"/>
          <p:cNvSpPr txBox="true"/>
          <p:nvPr/>
        </p:nvSpPr>
        <p:spPr>
          <a:xfrm rot="0">
            <a:off x="1021571" y="1289037"/>
            <a:ext cx="5095703" cy="6263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00"/>
              </a:lnSpc>
            </a:pPr>
            <a:r>
              <a:rPr lang="en-US" sz="12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Programa el desplazamiento del robot. Dale movimiento al robot y comprueba que funcionan correctamente los motores:</a:t>
            </a:r>
          </a:p>
          <a:p>
            <a:pPr algn="l">
              <a:lnSpc>
                <a:spcPts val="1700"/>
              </a:lnSpc>
            </a:pPr>
          </a:p>
        </p:txBody>
      </p:sp>
      <p:sp>
        <p:nvSpPr>
          <p:cNvPr name="TextBox 16" id="16"/>
          <p:cNvSpPr txBox="true"/>
          <p:nvPr/>
        </p:nvSpPr>
        <p:spPr>
          <a:xfrm rot="0">
            <a:off x="904630" y="806877"/>
            <a:ext cx="4356575" cy="3883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67"/>
              </a:lnSpc>
            </a:pPr>
            <a:r>
              <a:rPr lang="en-US" sz="2334" b="true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7. PROGRAMA EL MBOT: PASO 2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602005" y="3891909"/>
            <a:ext cx="2248700" cy="417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E52687"/>
                </a:solidFill>
                <a:latin typeface="Exo 2"/>
                <a:ea typeface="Exo 2"/>
                <a:cs typeface="Exo 2"/>
                <a:sym typeface="Exo 2"/>
              </a:rPr>
              <a:t>Necesitarás la extensión del chasis (shield) del mBot2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3289905" cy="2196042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  <a:r>
                <a:rPr lang="en-US" sz="986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Puedes probar el sigu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021571" y="1915419"/>
            <a:ext cx="4475365" cy="2013234"/>
          </a:xfrm>
          <a:custGeom>
            <a:avLst/>
            <a:gdLst/>
            <a:ahLst/>
            <a:cxnLst/>
            <a:rect r="r" b="b" t="t" l="l"/>
            <a:pathLst>
              <a:path h="2013234" w="4475365">
                <a:moveTo>
                  <a:pt x="0" y="0"/>
                </a:moveTo>
                <a:lnTo>
                  <a:pt x="4475365" y="0"/>
                </a:lnTo>
                <a:lnTo>
                  <a:pt x="4475365" y="2013234"/>
                </a:lnTo>
                <a:lnTo>
                  <a:pt x="0" y="201323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021571" y="1289037"/>
            <a:ext cx="4669986" cy="6263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00"/>
              </a:lnSpc>
            </a:pPr>
            <a:r>
              <a:rPr lang="en-US" sz="12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Prueba a usar condicionales para evitar que el robot choque y evite cada obstáculo. </a:t>
            </a:r>
          </a:p>
          <a:p>
            <a:pPr algn="l">
              <a:lnSpc>
                <a:spcPts val="1700"/>
              </a:lnSpc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904630" y="806877"/>
            <a:ext cx="4592306" cy="3883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67"/>
              </a:lnSpc>
            </a:pPr>
            <a:r>
              <a:rPr lang="en-US" sz="2334" b="true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8. PROGRAMA EL MBOT: PASO 3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DAGZudm69yA</dc:identifier>
  <dcterms:modified xsi:type="dcterms:W3CDTF">2011-08-01T06:04:30Z</dcterms:modified>
  <cp:revision>1</cp:revision>
  <dc:title>mbot2</dc:title>
</cp:coreProperties>
</file>