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7556500" cy="5321300"/>
  <p:notesSz cx="6858000" cy="9144000"/>
  <p:embeddedFontLst>
    <p:embeddedFont>
      <p:font typeface="Exo 2 Bold" charset="1" panose="00000800000000000000"/>
      <p:regular r:id="rId19"/>
    </p:embeddedFont>
    <p:embeddedFont>
      <p:font typeface="TT Octosquares Condensed Bold" charset="1" panose="02010001040000080307"/>
      <p:regular r:id="rId20"/>
    </p:embeddedFont>
    <p:embeddedFont>
      <p:font typeface="Exo 2" charset="1" panose="00000500000000000000"/>
      <p:regular r:id="rId21"/>
    </p:embeddedFont>
    <p:embeddedFont>
      <p:font typeface="Exo 2 Italics" charset="1" panose="0000050000000000000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3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3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18.png" Type="http://schemas.openxmlformats.org/officeDocument/2006/relationships/image"/><Relationship Id="rId14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0.png" Type="http://schemas.openxmlformats.org/officeDocument/2006/relationships/image"/><Relationship Id="rId12" Target="../media/image21.png" Type="http://schemas.openxmlformats.org/officeDocument/2006/relationships/image"/><Relationship Id="rId13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3.png" Type="http://schemas.openxmlformats.org/officeDocument/2006/relationships/image"/><Relationship Id="rId12" Target="../media/image24.png" Type="http://schemas.openxmlformats.org/officeDocument/2006/relationships/image"/><Relationship Id="rId13" Target="../media/image25.png" Type="http://schemas.openxmlformats.org/officeDocument/2006/relationships/image"/><Relationship Id="rId14" Target="../media/image26.png" Type="http://schemas.openxmlformats.org/officeDocument/2006/relationships/image"/><Relationship Id="rId15" Target="https://ide.mblock.cc" TargetMode="External" Type="http://schemas.openxmlformats.org/officeDocument/2006/relationships/hyperlink"/><Relationship Id="rId16" Target="https://ide.mblock.cc" TargetMode="External" Type="http://schemas.openxmlformats.org/officeDocument/2006/relationships/hyperlink"/><Relationship Id="rId17" Target="https://www.youtube.com/static?template=terms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3.png" Type="http://schemas.openxmlformats.org/officeDocument/2006/relationships/image"/><Relationship Id="rId12" Target="../media/image27.png" Type="http://schemas.openxmlformats.org/officeDocument/2006/relationships/image"/><Relationship Id="rId13" Target="https://www.youtube.com/static?template=terms" TargetMode="External" Type="http://schemas.openxmlformats.org/officeDocument/2006/relationships/hyperlink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2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6.png" Type="http://schemas.openxmlformats.org/officeDocument/2006/relationships/image"/><Relationship Id="rId6" Target="../media/image7.svg" Type="http://schemas.openxmlformats.org/officeDocument/2006/relationships/image"/><Relationship Id="rId7" Target="../media/image8.png" Type="http://schemas.openxmlformats.org/officeDocument/2006/relationships/image"/><Relationship Id="rId8" Target="../media/image9.svg" Type="http://schemas.openxmlformats.org/officeDocument/2006/relationships/image"/><Relationship Id="rId9" Target="../media/image30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2" id="12"/>
          <p:cNvGrpSpPr/>
          <p:nvPr/>
        </p:nvGrpSpPr>
        <p:grpSpPr>
          <a:xfrm rot="0">
            <a:off x="1164006" y="3144151"/>
            <a:ext cx="5290743" cy="991921"/>
            <a:chOff x="0" y="0"/>
            <a:chExt cx="2690388" cy="504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2690388" cy="504400"/>
            </a:xfrm>
            <a:custGeom>
              <a:avLst/>
              <a:gdLst/>
              <a:ahLst/>
              <a:cxnLst/>
              <a:rect r="r" b="b" t="t" l="l"/>
              <a:pathLst>
                <a:path h="504400" w="2690388">
                  <a:moveTo>
                    <a:pt x="0" y="0"/>
                  </a:moveTo>
                  <a:lnTo>
                    <a:pt x="2690388" y="0"/>
                  </a:lnTo>
                  <a:lnTo>
                    <a:pt x="2690388" y="504400"/>
                  </a:lnTo>
                  <a:lnTo>
                    <a:pt x="0" y="504400"/>
                  </a:lnTo>
                  <a:close/>
                </a:path>
              </a:pathLst>
            </a:custGeom>
            <a:solidFill>
              <a:srgbClr val="C1FF72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19050"/>
              <a:ext cx="2690388" cy="5234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1499740" y="3220351"/>
            <a:ext cx="4674549" cy="769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400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A través de este desafío, aprenderás a utilizar el sensor de luz del MBot2. Guiarás su avance hacia un foco de luz (intuicio´n).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164006" y="2406018"/>
            <a:ext cx="5086757" cy="4808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46"/>
              </a:lnSpc>
            </a:pPr>
            <a:r>
              <a:rPr lang="en-US" b="true" sz="2819">
                <a:solidFill>
                  <a:srgbClr val="ED168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¡SIGUE LA INTUICIÓN!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0781" y="1130290"/>
            <a:ext cx="5753206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87"/>
              </a:lnSpc>
            </a:pPr>
            <a:r>
              <a:rPr lang="en-US" b="true" sz="21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VIAJE AL INTERIOR DE LA MENTE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93602" y="2130451"/>
            <a:ext cx="4227565" cy="3029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18"/>
              </a:lnSpc>
            </a:pPr>
            <a:r>
              <a:rPr lang="en-US" sz="1727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RETO 2: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830781" y="1452809"/>
            <a:ext cx="5753206" cy="331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07"/>
              </a:lnSpc>
            </a:pPr>
            <a:r>
              <a:rPr lang="en-US" b="true" sz="1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CON MBOT2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0" y="5019678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4"/>
                </a:lnTo>
                <a:lnTo>
                  <a:pt x="0" y="143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720755" y="1148574"/>
            <a:ext cx="5550297" cy="10902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Crea el programa completo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que el robot se mueva hacia el punto del que más luz provenga. Combina los códigos anteriores y añade </a:t>
            </a: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condicionales </a:t>
            </a:r>
            <a:r>
              <a:rPr lang="en-US" sz="12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decidir en que dirección se debe desplazar.</a:t>
            </a:r>
          </a:p>
          <a:p>
            <a:pPr algn="l">
              <a:lnSpc>
                <a:spcPts val="1840"/>
              </a:lnSpc>
            </a:pP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4947231" y="5095902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293696" y="5163502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4"/>
                </a:lnTo>
                <a:lnTo>
                  <a:pt x="0" y="1438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545143" y="3862105"/>
            <a:ext cx="6469714" cy="1301397"/>
            <a:chOff x="0" y="0"/>
            <a:chExt cx="3289905" cy="661772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3289905" cy="661772"/>
            </a:xfrm>
            <a:custGeom>
              <a:avLst/>
              <a:gdLst/>
              <a:ahLst/>
              <a:cxnLst/>
              <a:rect r="r" b="b" t="t" l="l"/>
              <a:pathLst>
                <a:path h="661772" w="3289905">
                  <a:moveTo>
                    <a:pt x="27523" y="0"/>
                  </a:moveTo>
                  <a:lnTo>
                    <a:pt x="3262382" y="0"/>
                  </a:lnTo>
                  <a:cubicBezTo>
                    <a:pt x="3269681" y="0"/>
                    <a:pt x="3276682" y="2900"/>
                    <a:pt x="3281843" y="8061"/>
                  </a:cubicBezTo>
                  <a:cubicBezTo>
                    <a:pt x="3287005" y="13223"/>
                    <a:pt x="3289905" y="20223"/>
                    <a:pt x="3289905" y="27523"/>
                  </a:cubicBezTo>
                  <a:lnTo>
                    <a:pt x="3289905" y="634249"/>
                  </a:lnTo>
                  <a:cubicBezTo>
                    <a:pt x="3289905" y="641548"/>
                    <a:pt x="3287005" y="648549"/>
                    <a:pt x="3281843" y="653710"/>
                  </a:cubicBezTo>
                  <a:cubicBezTo>
                    <a:pt x="3276682" y="658872"/>
                    <a:pt x="3269681" y="661772"/>
                    <a:pt x="3262382" y="661772"/>
                  </a:cubicBezTo>
                  <a:lnTo>
                    <a:pt x="27523" y="661772"/>
                  </a:lnTo>
                  <a:cubicBezTo>
                    <a:pt x="20223" y="661772"/>
                    <a:pt x="13223" y="658872"/>
                    <a:pt x="8061" y="653710"/>
                  </a:cubicBezTo>
                  <a:cubicBezTo>
                    <a:pt x="2900" y="648549"/>
                    <a:pt x="0" y="641548"/>
                    <a:pt x="0" y="634249"/>
                  </a:cubicBezTo>
                  <a:lnTo>
                    <a:pt x="0" y="27523"/>
                  </a:lnTo>
                  <a:cubicBezTo>
                    <a:pt x="0" y="20223"/>
                    <a:pt x="2900" y="13223"/>
                    <a:pt x="8061" y="8061"/>
                  </a:cubicBezTo>
                  <a:cubicBezTo>
                    <a:pt x="13223" y="2900"/>
                    <a:pt x="20223" y="0"/>
                    <a:pt x="2752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19050"/>
              <a:ext cx="3289905" cy="68082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691039" y="1896540"/>
            <a:ext cx="3278136" cy="3026402"/>
          </a:xfrm>
          <a:custGeom>
            <a:avLst/>
            <a:gdLst/>
            <a:ahLst/>
            <a:cxnLst/>
            <a:rect r="r" b="b" t="t" l="l"/>
            <a:pathLst>
              <a:path h="3026402" w="3278136">
                <a:moveTo>
                  <a:pt x="0" y="0"/>
                </a:moveTo>
                <a:lnTo>
                  <a:pt x="3278137" y="0"/>
                </a:lnTo>
                <a:lnTo>
                  <a:pt x="3278137" y="3026402"/>
                </a:lnTo>
                <a:lnTo>
                  <a:pt x="0" y="302640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3969176" y="1707986"/>
            <a:ext cx="2764482" cy="3358781"/>
            <a:chOff x="0" y="0"/>
            <a:chExt cx="1405763" cy="1707968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1405763" cy="1707968"/>
            </a:xfrm>
            <a:custGeom>
              <a:avLst/>
              <a:gdLst/>
              <a:ahLst/>
              <a:cxnLst/>
              <a:rect r="r" b="b" t="t" l="l"/>
              <a:pathLst>
                <a:path h="1707968" w="1405763">
                  <a:moveTo>
                    <a:pt x="16803" y="0"/>
                  </a:moveTo>
                  <a:lnTo>
                    <a:pt x="1388960" y="0"/>
                  </a:lnTo>
                  <a:cubicBezTo>
                    <a:pt x="1398240" y="0"/>
                    <a:pt x="1405763" y="7523"/>
                    <a:pt x="1405763" y="16803"/>
                  </a:cubicBezTo>
                  <a:lnTo>
                    <a:pt x="1405763" y="1691165"/>
                  </a:lnTo>
                  <a:cubicBezTo>
                    <a:pt x="1405763" y="1695622"/>
                    <a:pt x="1403992" y="1699896"/>
                    <a:pt x="1400841" y="1703047"/>
                  </a:cubicBezTo>
                  <a:cubicBezTo>
                    <a:pt x="1397690" y="1706198"/>
                    <a:pt x="1393416" y="1707968"/>
                    <a:pt x="1388960" y="1707968"/>
                  </a:cubicBezTo>
                  <a:lnTo>
                    <a:pt x="16803" y="1707968"/>
                  </a:lnTo>
                  <a:cubicBezTo>
                    <a:pt x="12347" y="1707968"/>
                    <a:pt x="8073" y="1706198"/>
                    <a:pt x="4921" y="1703047"/>
                  </a:cubicBezTo>
                  <a:cubicBezTo>
                    <a:pt x="1770" y="1699896"/>
                    <a:pt x="0" y="1695622"/>
                    <a:pt x="0" y="1691165"/>
                  </a:cubicBezTo>
                  <a:lnTo>
                    <a:pt x="0" y="16803"/>
                  </a:lnTo>
                  <a:cubicBezTo>
                    <a:pt x="0" y="12347"/>
                    <a:pt x="1770" y="8073"/>
                    <a:pt x="4921" y="4921"/>
                  </a:cubicBezTo>
                  <a:cubicBezTo>
                    <a:pt x="8073" y="1770"/>
                    <a:pt x="12347" y="0"/>
                    <a:pt x="1680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0" y="-19050"/>
              <a:ext cx="1405763" cy="17270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grpSp>
        <p:nvGrpSpPr>
          <p:cNvPr name="Group 21" id="21"/>
          <p:cNvGrpSpPr/>
          <p:nvPr/>
        </p:nvGrpSpPr>
        <p:grpSpPr>
          <a:xfrm rot="0">
            <a:off x="574623" y="3998021"/>
            <a:ext cx="2841843" cy="561823"/>
            <a:chOff x="0" y="0"/>
            <a:chExt cx="1361628" cy="26918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361628" cy="269190"/>
            </a:xfrm>
            <a:custGeom>
              <a:avLst/>
              <a:gdLst/>
              <a:ahLst/>
              <a:cxnLst/>
              <a:rect r="r" b="b" t="t" l="l"/>
              <a:pathLst>
                <a:path h="269190" w="1361628">
                  <a:moveTo>
                    <a:pt x="0" y="0"/>
                  </a:moveTo>
                  <a:lnTo>
                    <a:pt x="1361628" y="0"/>
                  </a:lnTo>
                  <a:lnTo>
                    <a:pt x="1361628" y="269190"/>
                  </a:lnTo>
                  <a:lnTo>
                    <a:pt x="0" y="26919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19050"/>
              <a:ext cx="1361628" cy="28823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1381"/>
                </a:lnSpc>
              </a:pPr>
            </a:p>
          </p:txBody>
        </p:sp>
      </p:grpSp>
      <p:sp>
        <p:nvSpPr>
          <p:cNvPr name="AutoShape 24" id="24"/>
          <p:cNvSpPr/>
          <p:nvPr/>
        </p:nvSpPr>
        <p:spPr>
          <a:xfrm>
            <a:off x="720755" y="4559844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AutoShape 25" id="25"/>
          <p:cNvSpPr/>
          <p:nvPr/>
        </p:nvSpPr>
        <p:spPr>
          <a:xfrm>
            <a:off x="709175" y="3988496"/>
            <a:ext cx="2757013" cy="0"/>
          </a:xfrm>
          <a:prstGeom prst="line">
            <a:avLst/>
          </a:prstGeom>
          <a:ln cap="flat" w="19050">
            <a:solidFill>
              <a:srgbClr val="010204"/>
            </a:solidFill>
            <a:prstDash val="sysDash"/>
            <a:headEnd type="none" len="sm" w="sm"/>
            <a:tailEnd type="none" len="sm" w="sm"/>
          </a:ln>
        </p:spPr>
      </p:sp>
      <p:sp>
        <p:nvSpPr>
          <p:cNvPr name="Freeform 26" id="26"/>
          <p:cNvSpPr/>
          <p:nvPr/>
        </p:nvSpPr>
        <p:spPr>
          <a:xfrm flipH="false" flipV="false" rot="0">
            <a:off x="4106441" y="1787408"/>
            <a:ext cx="2489950" cy="3199936"/>
          </a:xfrm>
          <a:custGeom>
            <a:avLst/>
            <a:gdLst/>
            <a:ahLst/>
            <a:cxnLst/>
            <a:rect r="r" b="b" t="t" l="l"/>
            <a:pathLst>
              <a:path h="3199936" w="2489950">
                <a:moveTo>
                  <a:pt x="0" y="0"/>
                </a:moveTo>
                <a:lnTo>
                  <a:pt x="2489951" y="0"/>
                </a:lnTo>
                <a:lnTo>
                  <a:pt x="2489951" y="3199936"/>
                </a:lnTo>
                <a:lnTo>
                  <a:pt x="0" y="319993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27" id="27"/>
          <p:cNvSpPr txBox="true"/>
          <p:nvPr/>
        </p:nvSpPr>
        <p:spPr>
          <a:xfrm rot="0">
            <a:off x="736239" y="634711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9. PROGRAMA EL MBOT. PASO 4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736239" y="4087124"/>
            <a:ext cx="2905719" cy="355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430"/>
              </a:lnSpc>
            </a:pPr>
            <a:r>
              <a:rPr lang="en-US" sz="1022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Añade otro condicional para el caso en el que la luz de la derecha es mayor y mueve el robot.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3293925" y="2341066"/>
            <a:ext cx="972149" cy="1222829"/>
          </a:xfrm>
          <a:custGeom>
            <a:avLst/>
            <a:gdLst/>
            <a:ahLst/>
            <a:cxnLst/>
            <a:rect r="r" b="b" t="t" l="l"/>
            <a:pathLst>
              <a:path h="1222829" w="972149">
                <a:moveTo>
                  <a:pt x="0" y="0"/>
                </a:moveTo>
                <a:lnTo>
                  <a:pt x="972150" y="0"/>
                </a:lnTo>
                <a:lnTo>
                  <a:pt x="972150" y="1222829"/>
                </a:lnTo>
                <a:lnTo>
                  <a:pt x="0" y="122282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012930" y="1464589"/>
            <a:ext cx="5646740" cy="9326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¿No has conseguido que tu robot siga la luz?</a:t>
            </a:r>
          </a:p>
          <a:p>
            <a:pPr algn="ctr">
              <a:lnSpc>
                <a:spcPts val="1840"/>
              </a:lnSpc>
            </a:pPr>
          </a:p>
          <a:p>
            <a:pPr algn="ctr">
              <a:lnSpc>
                <a:spcPts val="1980"/>
              </a:lnSpc>
            </a:pPr>
            <a:r>
              <a:rPr lang="en-US" sz="14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Pide a tu profesor/a que te de una posible solución y...</a:t>
            </a:r>
          </a:p>
          <a:p>
            <a:pPr algn="ctr">
              <a:lnSpc>
                <a:spcPts val="184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10. SOLUCIÓN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19277" y="3716336"/>
            <a:ext cx="5142263" cy="2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980"/>
              </a:lnSpc>
            </a:pPr>
            <a:r>
              <a:rPr lang="en-US" sz="1414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¡Comprueba que el programa actúa como tú quieres!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65133" y="1464589"/>
            <a:ext cx="5829734" cy="22445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Como habrás podido comprobar, el robot sigue un haz de luz siempre y cuando la intensidad de luz ambiente no sea muy potente... 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¿Qué ocurre si varia la intensidad de luz ambiente de la sala?</a:t>
            </a: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¿Y si hay un obstáculo?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759"/>
              </a:lnSpc>
            </a:pPr>
            <a:r>
              <a:rPr lang="en-US" sz="1256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Varía la programación de tu robot para que soporte condiciones más adversas.</a:t>
            </a:r>
          </a:p>
          <a:p>
            <a:pPr algn="ctr">
              <a:lnSpc>
                <a:spcPts val="1759"/>
              </a:lnSpc>
            </a:pPr>
          </a:p>
          <a:p>
            <a:pPr algn="ctr">
              <a:lnSpc>
                <a:spcPts val="1899"/>
              </a:lnSpc>
            </a:pPr>
            <a:r>
              <a:rPr lang="en-US" sz="1356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¡Ánimo!¡Puedes conseguir la excelencia en este reto!</a:t>
            </a:r>
          </a:p>
          <a:p>
            <a:pPr algn="ctr">
              <a:lnSpc>
                <a:spcPts val="1755"/>
              </a:lnSpc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3867009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11. DESAFÍO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2837669" y="2478910"/>
            <a:ext cx="2180256" cy="2131200"/>
          </a:xfrm>
          <a:custGeom>
            <a:avLst/>
            <a:gdLst/>
            <a:ahLst/>
            <a:cxnLst/>
            <a:rect r="r" b="b" t="t" l="l"/>
            <a:pathLst>
              <a:path h="2131200" w="2180256">
                <a:moveTo>
                  <a:pt x="0" y="0"/>
                </a:moveTo>
                <a:lnTo>
                  <a:pt x="2180256" y="0"/>
                </a:lnTo>
                <a:lnTo>
                  <a:pt x="2180256" y="2131200"/>
                </a:lnTo>
                <a:lnTo>
                  <a:pt x="0" y="213120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alphaModFix amt="9999"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25137" y="1741998"/>
            <a:ext cx="1519961" cy="1797559"/>
          </a:xfrm>
          <a:custGeom>
            <a:avLst/>
            <a:gdLst/>
            <a:ahLst/>
            <a:cxnLst/>
            <a:rect r="r" b="b" t="t" l="l"/>
            <a:pathLst>
              <a:path h="1797559" w="1519961">
                <a:moveTo>
                  <a:pt x="0" y="0"/>
                </a:moveTo>
                <a:lnTo>
                  <a:pt x="1519961" y="0"/>
                </a:lnTo>
                <a:lnTo>
                  <a:pt x="1519961" y="1797559"/>
                </a:lnTo>
                <a:lnTo>
                  <a:pt x="0" y="17975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2589" y="787827"/>
            <a:ext cx="2967411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F7C744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12. REFLEXIONA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3127654" y="2274329"/>
            <a:ext cx="3137451" cy="791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15"/>
              </a:lnSpc>
            </a:pPr>
            <a:r>
              <a:rPr lang="en-US" sz="1511" b="true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ocurre si NO hay luz, si no hay una intuición que seguir?</a:t>
            </a:r>
          </a:p>
          <a:p>
            <a:pPr algn="ctr">
              <a:lnSpc>
                <a:spcPts val="2115"/>
              </a:lnSpc>
              <a:spcBef>
                <a:spcPct val="0"/>
              </a:spcBef>
            </a:pPr>
            <a:r>
              <a:rPr lang="en-US" b="true" sz="1511">
                <a:solidFill>
                  <a:srgbClr val="252628"/>
                </a:solidFill>
                <a:latin typeface="Exo 2 Bold"/>
                <a:ea typeface="Exo 2 Bold"/>
                <a:cs typeface="Exo 2 Bold"/>
                <a:sym typeface="Exo 2 Bold"/>
              </a:rPr>
              <a:t>¿Qué harías tú?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599149" y="3157348"/>
            <a:ext cx="525095" cy="525095"/>
          </a:xfrm>
          <a:custGeom>
            <a:avLst/>
            <a:gdLst/>
            <a:ahLst/>
            <a:cxnLst/>
            <a:rect r="r" b="b" t="t" l="l"/>
            <a:pathLst>
              <a:path h="525095" w="525095">
                <a:moveTo>
                  <a:pt x="0" y="0"/>
                </a:moveTo>
                <a:lnTo>
                  <a:pt x="525095" y="0"/>
                </a:lnTo>
                <a:lnTo>
                  <a:pt x="525095" y="525095"/>
                </a:lnTo>
                <a:lnTo>
                  <a:pt x="0" y="5250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49673" y="2128084"/>
            <a:ext cx="624046" cy="315427"/>
          </a:xfrm>
          <a:custGeom>
            <a:avLst/>
            <a:gdLst/>
            <a:ahLst/>
            <a:cxnLst/>
            <a:rect r="r" b="b" t="t" l="l"/>
            <a:pathLst>
              <a:path h="315427" w="624046">
                <a:moveTo>
                  <a:pt x="0" y="0"/>
                </a:moveTo>
                <a:lnTo>
                  <a:pt x="624046" y="0"/>
                </a:lnTo>
                <a:lnTo>
                  <a:pt x="624046" y="315427"/>
                </a:lnTo>
                <a:lnTo>
                  <a:pt x="0" y="3154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1381680" y="2592000"/>
            <a:ext cx="977486" cy="808872"/>
          </a:xfrm>
          <a:custGeom>
            <a:avLst/>
            <a:gdLst/>
            <a:ahLst/>
            <a:cxnLst/>
            <a:rect r="r" b="b" t="t" l="l"/>
            <a:pathLst>
              <a:path h="808872" w="977486">
                <a:moveTo>
                  <a:pt x="0" y="0"/>
                </a:moveTo>
                <a:lnTo>
                  <a:pt x="977485" y="0"/>
                </a:lnTo>
                <a:lnTo>
                  <a:pt x="977485" y="808872"/>
                </a:lnTo>
                <a:lnTo>
                  <a:pt x="0" y="80887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087485" y="787827"/>
            <a:ext cx="3615766" cy="955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21"/>
              </a:lnSpc>
            </a:pPr>
            <a:r>
              <a:rPr lang="en-US" sz="2729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1. ¿DE DÓNDE VIENE </a:t>
            </a:r>
          </a:p>
          <a:p>
            <a:pPr algn="l">
              <a:lnSpc>
                <a:spcPts val="3821"/>
              </a:lnSpc>
            </a:pPr>
            <a:r>
              <a:rPr lang="en-US" sz="2729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      LA INTUICIÓN?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664437" y="2053984"/>
            <a:ext cx="3914581" cy="25466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 </a:t>
            </a:r>
            <a:r>
              <a:rPr lang="en-US" b="true" sz="12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La intuición</a:t>
            </a: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es una sensación o idea que aparece en nuestra mente sin que pensemos mucho en ella.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Viene del inconsciente, el cual guarda toda nuestra experiencia, conocimientos y emociones. 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    Es como si nuestra mente juntara pistas rápidamente, aunque no nos demos cuenta, para darnos una respuesta o advertencia.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</a:p>
          <a:p>
            <a:pPr algn="just">
              <a:lnSpc>
                <a:spcPts val="1959"/>
              </a:lnSpc>
              <a:spcBef>
                <a:spcPct val="0"/>
              </a:spcBef>
            </a:pPr>
            <a:r>
              <a:rPr lang="en-US" sz="13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Y tú, </a:t>
            </a:r>
            <a:r>
              <a:rPr lang="en-US" b="true" sz="1399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¿confías en tu intuición?</a:t>
            </a:r>
          </a:p>
          <a:p>
            <a:pPr algn="just">
              <a:lnSpc>
                <a:spcPts val="1819"/>
              </a:lnSpc>
              <a:spcBef>
                <a:spcPct val="0"/>
              </a:spcBef>
            </a:pPr>
          </a:p>
          <a:p>
            <a:pPr algn="just">
              <a:lnSpc>
                <a:spcPts val="181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949944" y="2548112"/>
            <a:ext cx="1696713" cy="1836767"/>
          </a:xfrm>
          <a:custGeom>
            <a:avLst/>
            <a:gdLst/>
            <a:ahLst/>
            <a:cxnLst/>
            <a:rect r="r" b="b" t="t" l="l"/>
            <a:pathLst>
              <a:path h="1836767" w="1696713">
                <a:moveTo>
                  <a:pt x="0" y="0"/>
                </a:moveTo>
                <a:lnTo>
                  <a:pt x="1696713" y="0"/>
                </a:lnTo>
                <a:lnTo>
                  <a:pt x="1696713" y="1836767"/>
                </a:lnTo>
                <a:lnTo>
                  <a:pt x="0" y="183676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935731" y="1380511"/>
            <a:ext cx="5366535" cy="21442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Podría decirse que la intuición es como una luz que guía al ser humano.</a:t>
            </a:r>
          </a:p>
          <a:p>
            <a:pPr algn="just">
              <a:lnSpc>
                <a:spcPts val="1819"/>
              </a:lnSpc>
            </a:pP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Este reto te propone que simules esto con mBot2. Debes conseguir que siga una luz como si se tratara de su propia intuición. ¿Podrás?</a:t>
            </a:r>
          </a:p>
          <a:p>
            <a:pPr algn="just">
              <a:lnSpc>
                <a:spcPts val="1819"/>
              </a:lnSpc>
            </a:pPr>
            <a:r>
              <a:rPr lang="en-US" sz="1299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Antes de empezar, piensa...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¿Cómo puede un robot seguir un haz de luz?</a:t>
            </a:r>
          </a:p>
          <a:p>
            <a:pPr algn="l">
              <a:lnSpc>
                <a:spcPts val="1959"/>
              </a:lnSpc>
            </a:pPr>
            <a:r>
              <a:rPr lang="en-US" sz="1399" b="true">
                <a:solidFill>
                  <a:srgbClr val="000000"/>
                </a:solidFill>
                <a:latin typeface="Exo 2 Bold"/>
                <a:ea typeface="Exo 2 Bold"/>
                <a:cs typeface="Exo 2 Bold"/>
                <a:sym typeface="Exo 2 Bold"/>
              </a:rPr>
              <a:t>¿Crees que con un sensor es suficiente?</a:t>
            </a:r>
          </a:p>
          <a:p>
            <a:pPr algn="l">
              <a:lnSpc>
                <a:spcPts val="1980"/>
              </a:lnSpc>
            </a:pPr>
          </a:p>
          <a:p>
            <a:pPr algn="l">
              <a:lnSpc>
                <a:spcPts val="1980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909191" y="806758"/>
            <a:ext cx="5112548" cy="496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07"/>
              </a:lnSpc>
            </a:pPr>
            <a:r>
              <a:rPr lang="en-US" b="true" sz="29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2. SENSOR DE LUZ DEL MBOT.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5400000">
            <a:off x="1723474" y="3455238"/>
            <a:ext cx="641949" cy="715263"/>
          </a:xfrm>
          <a:custGeom>
            <a:avLst/>
            <a:gdLst/>
            <a:ahLst/>
            <a:cxnLst/>
            <a:rect r="r" b="b" t="t" l="l"/>
            <a:pathLst>
              <a:path h="715263" w="641949">
                <a:moveTo>
                  <a:pt x="0" y="0"/>
                </a:moveTo>
                <a:lnTo>
                  <a:pt x="641949" y="0"/>
                </a:lnTo>
                <a:lnTo>
                  <a:pt x="641949" y="715263"/>
                </a:lnTo>
                <a:lnTo>
                  <a:pt x="0" y="7152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9632905">
            <a:off x="2590058" y="3284730"/>
            <a:ext cx="2057881" cy="1481674"/>
          </a:xfrm>
          <a:custGeom>
            <a:avLst/>
            <a:gdLst/>
            <a:ahLst/>
            <a:cxnLst/>
            <a:rect r="r" b="b" t="t" l="l"/>
            <a:pathLst>
              <a:path h="1481674" w="2057881">
                <a:moveTo>
                  <a:pt x="0" y="0"/>
                </a:moveTo>
                <a:lnTo>
                  <a:pt x="2057881" y="0"/>
                </a:lnTo>
                <a:lnTo>
                  <a:pt x="2057881" y="1481674"/>
                </a:lnTo>
                <a:lnTo>
                  <a:pt x="0" y="1481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83820" y="2098344"/>
            <a:ext cx="2303987" cy="1704950"/>
          </a:xfrm>
          <a:custGeom>
            <a:avLst/>
            <a:gdLst/>
            <a:ahLst/>
            <a:cxnLst/>
            <a:rect r="r" b="b" t="t" l="l"/>
            <a:pathLst>
              <a:path h="1704950" w="2303987">
                <a:moveTo>
                  <a:pt x="0" y="0"/>
                </a:moveTo>
                <a:lnTo>
                  <a:pt x="2303987" y="0"/>
                </a:lnTo>
                <a:lnTo>
                  <a:pt x="2303987" y="1704950"/>
                </a:lnTo>
                <a:lnTo>
                  <a:pt x="0" y="170495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910333" y="2664000"/>
            <a:ext cx="2701131" cy="1951567"/>
          </a:xfrm>
          <a:custGeom>
            <a:avLst/>
            <a:gdLst/>
            <a:ahLst/>
            <a:cxnLst/>
            <a:rect r="r" b="b" t="t" l="l"/>
            <a:pathLst>
              <a:path h="1951567" w="2701131">
                <a:moveTo>
                  <a:pt x="0" y="0"/>
                </a:moveTo>
                <a:lnTo>
                  <a:pt x="2701131" y="0"/>
                </a:lnTo>
                <a:lnTo>
                  <a:pt x="2701131" y="1951567"/>
                </a:lnTo>
                <a:lnTo>
                  <a:pt x="0" y="195156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386105">
            <a:off x="4858507" y="2727671"/>
            <a:ext cx="435348" cy="542133"/>
          </a:xfrm>
          <a:custGeom>
            <a:avLst/>
            <a:gdLst/>
            <a:ahLst/>
            <a:cxnLst/>
            <a:rect r="r" b="b" t="t" l="l"/>
            <a:pathLst>
              <a:path h="542133" w="435348">
                <a:moveTo>
                  <a:pt x="0" y="0"/>
                </a:moveTo>
                <a:lnTo>
                  <a:pt x="435348" y="0"/>
                </a:lnTo>
                <a:lnTo>
                  <a:pt x="435348" y="542133"/>
                </a:lnTo>
                <a:lnTo>
                  <a:pt x="0" y="54213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1179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79060" y="1273847"/>
            <a:ext cx="5922661" cy="41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El mBot2 solo tiene integrado un sensor de luz. Dicho sensor, se encuentra dentro de su tarjeta controladora llamada Cyberpi.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83820" y="804181"/>
            <a:ext cx="5680714" cy="3553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87"/>
              </a:lnSpc>
            </a:pPr>
            <a:r>
              <a:rPr lang="en-US" sz="2134" b="true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3. PREPARA EL MBOT PARA SEGUIR LA LUZ.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93165" y="1747824"/>
            <a:ext cx="1668621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1.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Localízalo en tu robot: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381512" y="1733342"/>
            <a:ext cx="3389337" cy="83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2.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Prepara el sensor 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para que pueda captar un haz de luz direccional.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Recorta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un trozo de papel o post-it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enrollado 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y </a:t>
            </a:r>
            <a:r>
              <a:rPr lang="en-US" b="true" sz="1200">
                <a:solidFill>
                  <a:srgbClr val="1D1D1B"/>
                </a:solidFill>
                <a:latin typeface="Exo 2 Bold"/>
                <a:ea typeface="Exo 2 Bold"/>
                <a:cs typeface="Exo 2 Bold"/>
                <a:sym typeface="Exo 2 Bold"/>
              </a:rPr>
              <a:t>pégalo orientado</a:t>
            </a:r>
            <a:r>
              <a:rPr lang="en-US" sz="1200">
                <a:solidFill>
                  <a:srgbClr val="1D1D1B"/>
                </a:solidFill>
                <a:latin typeface="Exo 2"/>
                <a:ea typeface="Exo 2"/>
                <a:cs typeface="Exo 2"/>
                <a:sym typeface="Exo 2"/>
              </a:rPr>
              <a:t> encima del sensor. Mantenlo así pare el resto del reto: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213386" y="2475144"/>
            <a:ext cx="1774669" cy="230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02"/>
              </a:lnSpc>
              <a:spcBef>
                <a:spcPct val="0"/>
              </a:spcBef>
            </a:pPr>
            <a:r>
              <a:rPr lang="en-US" sz="1287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rPr>
              <a:t>El texto del párrafo</a:t>
            </a:r>
          </a:p>
        </p:txBody>
      </p:sp>
      <p:sp>
        <p:nvSpPr>
          <p:cNvPr name="TextBox 20" id="20"/>
          <p:cNvSpPr txBox="true"/>
          <p:nvPr/>
        </p:nvSpPr>
        <p:spPr>
          <a:xfrm rot="-274712">
            <a:off x="3696962" y="2621712"/>
            <a:ext cx="1049302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000000"/>
                </a:solidFill>
                <a:latin typeface="Exo 2"/>
                <a:ea typeface="Exo 2"/>
                <a:cs typeface="Exo 2"/>
                <a:sym typeface="Exo 2"/>
              </a:rPr>
              <a:t>¡Pégalo con cinta o celo si es necesario!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31413"/>
            <a:ext cx="5454536" cy="6809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Para programar el mBot2 necesitas usar la aplicación que te permite dar las instrucciones al robot:</a:t>
            </a:r>
          </a:p>
          <a:p>
            <a:pPr algn="l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4242045" y="1888009"/>
            <a:ext cx="2514573" cy="2675038"/>
          </a:xfrm>
          <a:custGeom>
            <a:avLst/>
            <a:gdLst/>
            <a:ahLst/>
            <a:cxnLst/>
            <a:rect r="r" b="b" t="t" l="l"/>
            <a:pathLst>
              <a:path h="2675038" w="2514573">
                <a:moveTo>
                  <a:pt x="0" y="0"/>
                </a:moveTo>
                <a:lnTo>
                  <a:pt x="2514573" y="0"/>
                </a:lnTo>
                <a:lnTo>
                  <a:pt x="2514573" y="2675038"/>
                </a:lnTo>
                <a:lnTo>
                  <a:pt x="0" y="267503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499" t="0" r="-499" b="-466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136833" y="3315063"/>
            <a:ext cx="774206" cy="801705"/>
          </a:xfrm>
          <a:custGeom>
            <a:avLst/>
            <a:gdLst/>
            <a:ahLst/>
            <a:cxnLst/>
            <a:rect r="r" b="b" t="t" l="l"/>
            <a:pathLst>
              <a:path h="801705" w="774206">
                <a:moveTo>
                  <a:pt x="0" y="0"/>
                </a:moveTo>
                <a:lnTo>
                  <a:pt x="774206" y="0"/>
                </a:lnTo>
                <a:lnTo>
                  <a:pt x="774206" y="801705"/>
                </a:lnTo>
                <a:lnTo>
                  <a:pt x="0" y="80170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301025" y="3371581"/>
            <a:ext cx="933718" cy="933718"/>
          </a:xfrm>
          <a:custGeom>
            <a:avLst/>
            <a:gdLst/>
            <a:ahLst/>
            <a:cxnLst/>
            <a:rect r="r" b="b" t="t" l="l"/>
            <a:pathLst>
              <a:path h="933718" w="933718">
                <a:moveTo>
                  <a:pt x="0" y="0"/>
                </a:moveTo>
                <a:lnTo>
                  <a:pt x="933718" y="0"/>
                </a:lnTo>
                <a:lnTo>
                  <a:pt x="933718" y="933718"/>
                </a:lnTo>
                <a:lnTo>
                  <a:pt x="0" y="933718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5528801" y="2553229"/>
            <a:ext cx="938666" cy="938666"/>
          </a:xfrm>
          <a:custGeom>
            <a:avLst/>
            <a:gdLst/>
            <a:ahLst/>
            <a:cxnLst/>
            <a:rect r="r" b="b" t="t" l="l"/>
            <a:pathLst>
              <a:path h="938666" w="938666">
                <a:moveTo>
                  <a:pt x="0" y="0"/>
                </a:moveTo>
                <a:lnTo>
                  <a:pt x="938666" y="0"/>
                </a:lnTo>
                <a:lnTo>
                  <a:pt x="938666" y="938666"/>
                </a:lnTo>
                <a:lnTo>
                  <a:pt x="0" y="93866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TextBox 17" id="17"/>
          <p:cNvSpPr txBox="true"/>
          <p:nvPr/>
        </p:nvSpPr>
        <p:spPr>
          <a:xfrm rot="0">
            <a:off x="4119286" y="2763248"/>
            <a:ext cx="14095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19"/>
              </a:lnSpc>
            </a:pPr>
            <a:r>
              <a:rPr lang="en-US" sz="1299" b="true">
                <a:solidFill>
                  <a:srgbClr val="ED168B"/>
                </a:solidFill>
                <a:latin typeface="Exo 2 Bold"/>
                <a:ea typeface="Exo 2 Bold"/>
                <a:cs typeface="Exo 2 Bold"/>
                <a:sym typeface="Exo 2 Bold"/>
              </a:rPr>
              <a:t>Guía de uso de Mblock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5284452" y="3595866"/>
            <a:ext cx="1183014" cy="4622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819"/>
              </a:lnSpc>
            </a:pPr>
            <a:r>
              <a:rPr lang="en-US" sz="1299" b="true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Video tutorial de Mblock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03453" y="778328"/>
            <a:ext cx="4995878" cy="4387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b="true" sz="2600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4. PREPARA EL SOFTWARE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12930" y="2269580"/>
            <a:ext cx="3022012" cy="745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Abre </a:t>
            </a:r>
            <a:r>
              <a:rPr lang="en-US" b="true" sz="1414" u="sng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  <a:hlinkClick r:id="rId15" tooltip="https://ide.mblock.cc"/>
              </a:rPr>
              <a:t>mBlock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en tu ordenador o en el entorno de programación en su versión WEB.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164047" y="3107418"/>
            <a:ext cx="2542057" cy="20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79"/>
              </a:lnSpc>
              <a:spcBef>
                <a:spcPct val="0"/>
              </a:spcBef>
            </a:pPr>
            <a:r>
              <a:rPr lang="en-US" b="true" sz="1200" u="sng">
                <a:solidFill>
                  <a:srgbClr val="130E2E"/>
                </a:solidFill>
                <a:latin typeface="Exo 2 Bold"/>
                <a:ea typeface="Exo 2 Bold"/>
                <a:cs typeface="Exo 2 Bold"/>
                <a:sym typeface="Exo 2 Bold"/>
                <a:hlinkClick r:id="rId16" tooltip="https://ide.mblock.cc"/>
              </a:rPr>
              <a:t>https://ide.mblock.cc/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2791434" y="4601147"/>
            <a:ext cx="3952901" cy="1054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40"/>
              </a:lnSpc>
              <a:spcBef>
                <a:spcPct val="0"/>
              </a:spcBef>
            </a:pP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Video tutoriales</a:t>
            </a:r>
            <a:r>
              <a:rPr lang="en-US" sz="6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</a:t>
            </a:r>
            <a:r>
              <a:rPr lang="en-US" sz="6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7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12930" y="1398088"/>
            <a:ext cx="2767070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Realiza la programación adecuada para que el robot pueda dirigirse hacia un haz de luz.</a:t>
            </a:r>
          </a:p>
          <a:p>
            <a:pPr algn="just">
              <a:lnSpc>
                <a:spcPts val="1840"/>
              </a:lnSpc>
            </a:pP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3926821" y="1426663"/>
            <a:ext cx="2978622" cy="3203186"/>
          </a:xfrm>
          <a:custGeom>
            <a:avLst/>
            <a:gdLst/>
            <a:ahLst/>
            <a:cxnLst/>
            <a:rect r="r" b="b" t="t" l="l"/>
            <a:pathLst>
              <a:path h="3203186" w="2978622">
                <a:moveTo>
                  <a:pt x="0" y="0"/>
                </a:moveTo>
                <a:lnTo>
                  <a:pt x="2978622" y="0"/>
                </a:lnTo>
                <a:lnTo>
                  <a:pt x="2978622" y="3203186"/>
                </a:lnTo>
                <a:lnTo>
                  <a:pt x="0" y="320318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49" t="-466" r="-1049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4864389" y="3279890"/>
            <a:ext cx="1103486" cy="1111620"/>
          </a:xfrm>
          <a:custGeom>
            <a:avLst/>
            <a:gdLst/>
            <a:ahLst/>
            <a:cxnLst/>
            <a:rect r="r" b="b" t="t" l="l"/>
            <a:pathLst>
              <a:path h="1111620" w="1103486">
                <a:moveTo>
                  <a:pt x="0" y="0"/>
                </a:moveTo>
                <a:lnTo>
                  <a:pt x="1103486" y="0"/>
                </a:lnTo>
                <a:lnTo>
                  <a:pt x="1103486" y="1111620"/>
                </a:lnTo>
                <a:lnTo>
                  <a:pt x="0" y="11116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701527" y="819837"/>
            <a:ext cx="4436459" cy="4734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27"/>
              </a:lnSpc>
            </a:pPr>
            <a:r>
              <a:rPr lang="en-US" b="true" sz="27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5. PROGRAMA EL MBOT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961084" y="2260298"/>
            <a:ext cx="2818916" cy="12474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Programa el robot siguiendo las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pistas/pasos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 que tienes a continuación.</a:t>
            </a:r>
          </a:p>
          <a:p>
            <a:pPr algn="just" marL="305348" indent="-152674" lvl="1">
              <a:lnSpc>
                <a:spcPts val="1980"/>
              </a:lnSpc>
              <a:buFont typeface="Arial"/>
              <a:buChar char="•"/>
            </a:pP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Recuerda vas a utilizar el </a:t>
            </a:r>
            <a:r>
              <a:rPr lang="en-US" b="true" sz="1414">
                <a:solidFill>
                  <a:srgbClr val="E52687"/>
                </a:solidFill>
                <a:latin typeface="Exo 2 Bold"/>
                <a:ea typeface="Exo 2 Bold"/>
                <a:cs typeface="Exo 2 Bold"/>
                <a:sym typeface="Exo 2 Bold"/>
              </a:rPr>
              <a:t>sensor de luz </a:t>
            </a:r>
            <a:r>
              <a:rPr lang="en-US" sz="1414">
                <a:solidFill>
                  <a:srgbClr val="E52687"/>
                </a:solidFill>
                <a:latin typeface="Exo 2"/>
                <a:ea typeface="Exo 2"/>
                <a:cs typeface="Exo 2"/>
                <a:sym typeface="Exo 2"/>
              </a:rPr>
              <a:t>del mBot2.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042390" y="2116569"/>
            <a:ext cx="2747483" cy="12788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¿Sabes cómo funciona el sensor de luz?</a:t>
            </a:r>
          </a:p>
          <a:p>
            <a:pPr algn="l">
              <a:lnSpc>
                <a:spcPts val="1700"/>
              </a:lnSpc>
            </a:pPr>
            <a:r>
              <a:rPr lang="en-US" sz="12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Puedes ver el video del siguiente QR, pero deberás seguir los pasos de las siguientes fichas para completar el reto.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952541" y="4610799"/>
            <a:ext cx="3952901" cy="119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980"/>
              </a:lnSpc>
              <a:spcBef>
                <a:spcPct val="0"/>
              </a:spcBef>
            </a:pPr>
            <a:r>
              <a:rPr lang="en-US" sz="7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Juegos Robótica</a:t>
            </a:r>
            <a:r>
              <a:rPr lang="en-US" sz="700" i="true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</a:rPr>
              <a:t>. Seguidor de luz con un único sensor. </a:t>
            </a:r>
            <a:r>
              <a:rPr lang="en-US" sz="700" i="true" u="sng">
                <a:solidFill>
                  <a:srgbClr val="282829"/>
                </a:solidFill>
                <a:latin typeface="Exo 2 Italics"/>
                <a:ea typeface="Exo 2 Italics"/>
                <a:cs typeface="Exo 2 Italics"/>
                <a:sym typeface="Exo 2 Italics"/>
                <a:hlinkClick r:id="rId13" tooltip="https://www.youtube.com/static?template=terms"/>
              </a:rPr>
              <a:t>(Licencia estándar de YouTube)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72878" y="3491895"/>
            <a:ext cx="2953591" cy="1799229"/>
          </a:xfrm>
          <a:custGeom>
            <a:avLst/>
            <a:gdLst/>
            <a:ahLst/>
            <a:cxnLst/>
            <a:rect r="r" b="b" t="t" l="l"/>
            <a:pathLst>
              <a:path h="1799229" w="2953591">
                <a:moveTo>
                  <a:pt x="0" y="0"/>
                </a:moveTo>
                <a:lnTo>
                  <a:pt x="2953591" y="0"/>
                </a:lnTo>
                <a:lnTo>
                  <a:pt x="2953591" y="1799229"/>
                </a:lnTo>
                <a:lnTo>
                  <a:pt x="0" y="179922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895563" y="2079080"/>
            <a:ext cx="4653472" cy="1864941"/>
          </a:xfrm>
          <a:custGeom>
            <a:avLst/>
            <a:gdLst/>
            <a:ahLst/>
            <a:cxnLst/>
            <a:rect r="r" b="b" t="t" l="l"/>
            <a:pathLst>
              <a:path h="1864941" w="4653472">
                <a:moveTo>
                  <a:pt x="0" y="0"/>
                </a:moveTo>
                <a:lnTo>
                  <a:pt x="4653472" y="0"/>
                </a:lnTo>
                <a:lnTo>
                  <a:pt x="4653472" y="1864941"/>
                </a:lnTo>
                <a:lnTo>
                  <a:pt x="0" y="186494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6. PROGRAMA EL MBOT. PASO 1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12930" y="1289703"/>
            <a:ext cx="5287347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Prueba el sensor de luz.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Usa el sensor para obtener el índice de luminosidad que recibe el robot y muéstralo en la pantalla del robot (Cyberpi).</a:t>
            </a:r>
          </a:p>
          <a:p>
            <a:pPr algn="just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12930" y="2126272"/>
            <a:ext cx="4504515" cy="2451572"/>
          </a:xfrm>
          <a:custGeom>
            <a:avLst/>
            <a:gdLst/>
            <a:ahLst/>
            <a:cxnLst/>
            <a:rect r="r" b="b" t="t" l="l"/>
            <a:pathLst>
              <a:path h="2451572" w="4504515">
                <a:moveTo>
                  <a:pt x="0" y="0"/>
                </a:moveTo>
                <a:lnTo>
                  <a:pt x="4504515" y="0"/>
                </a:lnTo>
                <a:lnTo>
                  <a:pt x="4504515" y="2451573"/>
                </a:lnTo>
                <a:lnTo>
                  <a:pt x="0" y="245157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6239" y="806877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7. PROGRAMA EL MBOT. PASO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11136" y="1326088"/>
            <a:ext cx="5573162" cy="9095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840"/>
              </a:lnSpc>
            </a:pP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Comprueba el desplazamiento del robot .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Dale movimiento al robot y comprueba que funcionan correctamente los motores. Necesitarás añadir la </a:t>
            </a:r>
            <a:r>
              <a:rPr lang="en-US" sz="1314" b="true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extensión del chasis </a:t>
            </a:r>
            <a:r>
              <a:rPr lang="en-US" sz="1314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(shield) del mBot2.</a:t>
            </a:r>
          </a:p>
          <a:p>
            <a:pPr algn="just">
              <a:lnSpc>
                <a:spcPts val="1840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7560000" cy="5328000"/>
          </a:xfrm>
          <a:custGeom>
            <a:avLst/>
            <a:gdLst/>
            <a:ahLst/>
            <a:cxnLst/>
            <a:rect r="r" b="b" t="t" l="l"/>
            <a:pathLst>
              <a:path h="5328000" w="7560000">
                <a:moveTo>
                  <a:pt x="0" y="0"/>
                </a:moveTo>
                <a:lnTo>
                  <a:pt x="7560000" y="0"/>
                </a:lnTo>
                <a:lnTo>
                  <a:pt x="7560000" y="5328000"/>
                </a:lnTo>
                <a:lnTo>
                  <a:pt x="0" y="532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145" r="-1586" b="-214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545143" y="532800"/>
            <a:ext cx="6469714" cy="4262400"/>
            <a:chOff x="0" y="0"/>
            <a:chExt cx="3289905" cy="216746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89905" cy="2167467"/>
            </a:xfrm>
            <a:custGeom>
              <a:avLst/>
              <a:gdLst/>
              <a:ahLst/>
              <a:cxnLst/>
              <a:rect r="r" b="b" t="t" l="l"/>
              <a:pathLst>
                <a:path h="2167467" w="3289905">
                  <a:moveTo>
                    <a:pt x="31113" y="0"/>
                  </a:moveTo>
                  <a:lnTo>
                    <a:pt x="3258792" y="0"/>
                  </a:lnTo>
                  <a:cubicBezTo>
                    <a:pt x="3275975" y="0"/>
                    <a:pt x="3289905" y="13930"/>
                    <a:pt x="3289905" y="31113"/>
                  </a:cubicBezTo>
                  <a:lnTo>
                    <a:pt x="3289905" y="2136354"/>
                  </a:lnTo>
                  <a:cubicBezTo>
                    <a:pt x="3289905" y="2153537"/>
                    <a:pt x="3275975" y="2167467"/>
                    <a:pt x="3258792" y="2167467"/>
                  </a:cubicBezTo>
                  <a:lnTo>
                    <a:pt x="31113" y="2167467"/>
                  </a:lnTo>
                  <a:cubicBezTo>
                    <a:pt x="22861" y="2167467"/>
                    <a:pt x="14947" y="2164189"/>
                    <a:pt x="9113" y="2158354"/>
                  </a:cubicBezTo>
                  <a:cubicBezTo>
                    <a:pt x="3278" y="2152519"/>
                    <a:pt x="0" y="2144606"/>
                    <a:pt x="0" y="2136354"/>
                  </a:cubicBezTo>
                  <a:lnTo>
                    <a:pt x="0" y="31113"/>
                  </a:lnTo>
                  <a:cubicBezTo>
                    <a:pt x="0" y="22861"/>
                    <a:pt x="3278" y="14947"/>
                    <a:pt x="9113" y="9113"/>
                  </a:cubicBezTo>
                  <a:cubicBezTo>
                    <a:pt x="14947" y="3278"/>
                    <a:pt x="22861" y="0"/>
                    <a:pt x="31113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19050"/>
              <a:ext cx="3289905" cy="2186517"/>
            </a:xfrm>
            <a:prstGeom prst="rect">
              <a:avLst/>
            </a:prstGeom>
          </p:spPr>
          <p:txBody>
            <a:bodyPr anchor="ctr" rtlCol="false" tIns="35802" lIns="35802" bIns="35802" rIns="35802"/>
            <a:lstStyle/>
            <a:p>
              <a:pPr algn="ctr">
                <a:lnSpc>
                  <a:spcPts val="138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true" rot="0">
            <a:off x="4533531" y="20881"/>
            <a:ext cx="2976417" cy="1648191"/>
          </a:xfrm>
          <a:custGeom>
            <a:avLst/>
            <a:gdLst/>
            <a:ahLst/>
            <a:cxnLst/>
            <a:rect r="r" b="b" t="t" l="l"/>
            <a:pathLst>
              <a:path h="1648191" w="2976417">
                <a:moveTo>
                  <a:pt x="0" y="1648191"/>
                </a:moveTo>
                <a:lnTo>
                  <a:pt x="2976417" y="1648191"/>
                </a:lnTo>
                <a:lnTo>
                  <a:pt x="2976417" y="0"/>
                </a:lnTo>
                <a:lnTo>
                  <a:pt x="0" y="0"/>
                </a:lnTo>
                <a:lnTo>
                  <a:pt x="0" y="164819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82381" y="1742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4"/>
                </a:lnTo>
                <a:lnTo>
                  <a:pt x="0" y="21142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835916" y="4961054"/>
            <a:ext cx="2562717" cy="211424"/>
          </a:xfrm>
          <a:custGeom>
            <a:avLst/>
            <a:gdLst/>
            <a:ahLst/>
            <a:cxnLst/>
            <a:rect r="r" b="b" t="t" l="l"/>
            <a:pathLst>
              <a:path h="211424" w="2562717">
                <a:moveTo>
                  <a:pt x="0" y="0"/>
                </a:moveTo>
                <a:lnTo>
                  <a:pt x="2562717" y="0"/>
                </a:lnTo>
                <a:lnTo>
                  <a:pt x="2562717" y="211425"/>
                </a:lnTo>
                <a:lnTo>
                  <a:pt x="0" y="21142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7146876" y="279966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2381" y="5028654"/>
            <a:ext cx="143824" cy="143824"/>
          </a:xfrm>
          <a:custGeom>
            <a:avLst/>
            <a:gdLst/>
            <a:ahLst/>
            <a:cxnLst/>
            <a:rect r="r" b="b" t="t" l="l"/>
            <a:pathLst>
              <a:path h="143824" w="143824">
                <a:moveTo>
                  <a:pt x="0" y="0"/>
                </a:moveTo>
                <a:lnTo>
                  <a:pt x="143824" y="0"/>
                </a:lnTo>
                <a:lnTo>
                  <a:pt x="143824" y="143825"/>
                </a:lnTo>
                <a:lnTo>
                  <a:pt x="0" y="14382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31136" y="1841637"/>
            <a:ext cx="4802573" cy="2917563"/>
          </a:xfrm>
          <a:custGeom>
            <a:avLst/>
            <a:gdLst/>
            <a:ahLst/>
            <a:cxnLst/>
            <a:rect r="r" b="b" t="t" l="l"/>
            <a:pathLst>
              <a:path h="2917563" w="4802573">
                <a:moveTo>
                  <a:pt x="0" y="0"/>
                </a:moveTo>
                <a:lnTo>
                  <a:pt x="4802574" y="0"/>
                </a:lnTo>
                <a:lnTo>
                  <a:pt x="4802574" y="2917563"/>
                </a:lnTo>
                <a:lnTo>
                  <a:pt x="0" y="291756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736239" y="693842"/>
            <a:ext cx="4436459" cy="38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b="true" sz="2334">
                <a:solidFill>
                  <a:srgbClr val="2B2B2B"/>
                </a:solidFill>
                <a:latin typeface="TT Octosquares Condensed Bold"/>
                <a:ea typeface="TT Octosquares Condensed Bold"/>
                <a:cs typeface="TT Octosquares Condensed Bold"/>
                <a:sym typeface="TT Octosquares Condensed Bold"/>
              </a:rPr>
              <a:t>8. PROGRAMA EL MBOT. PASO 3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903136" y="1159232"/>
            <a:ext cx="5573162" cy="6267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  <a:spcBef>
                <a:spcPct val="0"/>
              </a:spcBef>
            </a:pP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   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Comprueba la intensidad de luz que llega desde dos puntos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girando el robot un cierto ángulo. Crea 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dos variables denominadas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luz_iquierda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y </a:t>
            </a:r>
            <a:r>
              <a:rPr lang="en-US" b="true" sz="1200">
                <a:solidFill>
                  <a:srgbClr val="2B2B2B"/>
                </a:solidFill>
                <a:latin typeface="Exo 2 Bold"/>
                <a:ea typeface="Exo 2 Bold"/>
                <a:cs typeface="Exo 2 Bold"/>
                <a:sym typeface="Exo 2 Bold"/>
              </a:rPr>
              <a:t>luz_derecha</a:t>
            </a:r>
            <a:r>
              <a:rPr lang="en-US" sz="1200">
                <a:solidFill>
                  <a:srgbClr val="2B2B2B"/>
                </a:solidFill>
                <a:latin typeface="Exo 2"/>
                <a:ea typeface="Exo 2"/>
                <a:cs typeface="Exo 2"/>
                <a:sym typeface="Exo 2"/>
              </a:rPr>
              <a:t> para guardar los valores obtenidos: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489441" y="4563882"/>
            <a:ext cx="2931772" cy="90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1"/>
              </a:lnSpc>
              <a:spcBef>
                <a:spcPct val="0"/>
              </a:spcBef>
            </a:pPr>
            <a:r>
              <a:rPr lang="en-US" sz="543">
                <a:solidFill>
                  <a:srgbClr val="FFFFFF"/>
                </a:solidFill>
                <a:latin typeface="Exo 2"/>
                <a:ea typeface="Exo 2"/>
                <a:cs typeface="Exo 2"/>
                <a:sym typeface="Exo 2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DAGZudm69yA</dc:identifier>
  <dcterms:modified xsi:type="dcterms:W3CDTF">2011-08-01T06:04:30Z</dcterms:modified>
  <cp:revision>1</cp:revision>
  <dc:title>mbot2</dc:title>
</cp:coreProperties>
</file>