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</p:sldIdLst>
  <p:sldSz cx="7556500" cy="5321300"/>
  <p:notesSz cx="6858000" cy="9144000"/>
  <p:embeddedFontLst>
    <p:embeddedFont>
      <p:font typeface="TT Octosquares Condensed Bold" charset="1" panose="02010001040000080307"/>
      <p:regular r:id="rId72"/>
    </p:embeddedFont>
    <p:embeddedFont>
      <p:font typeface="Exo 2" charset="1" panose="00000500000000000000"/>
      <p:regular r:id="rId73"/>
    </p:embeddedFont>
    <p:embeddedFont>
      <p:font typeface="Exo 2 Italics" charset="1" panose="00000500000000000000"/>
      <p:regular r:id="rId74"/>
    </p:embeddedFont>
    <p:embeddedFont>
      <p:font typeface="TT Octosquares Bold" charset="1" panose="02010001040000080307"/>
      <p:regular r:id="rId75"/>
    </p:embeddedFont>
    <p:embeddedFont>
      <p:font typeface="Exo 2 Bold" charset="1" panose="00000800000000000000"/>
      <p:regular r:id="rId76"/>
    </p:embeddedFont>
    <p:embeddedFont>
      <p:font typeface="Comica" charset="1" panose="00000000000000000000"/>
      <p:regular r:id="rId77"/>
    </p:embeddedFont>
    <p:embeddedFont>
      <p:font typeface="Exo 2 Bold Italics" charset="1" panose="00000800000000000000"/>
      <p:regular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slides/slide53.xml" Type="http://schemas.openxmlformats.org/officeDocument/2006/relationships/slide"/><Relationship Id="rId59" Target="slides/slide54.xml" Type="http://schemas.openxmlformats.org/officeDocument/2006/relationships/slide"/><Relationship Id="rId6" Target="slides/slide1.xml" Type="http://schemas.openxmlformats.org/officeDocument/2006/relationships/slide"/><Relationship Id="rId60" Target="slides/slide55.xml" Type="http://schemas.openxmlformats.org/officeDocument/2006/relationships/slide"/><Relationship Id="rId61" Target="slides/slide56.xml" Type="http://schemas.openxmlformats.org/officeDocument/2006/relationships/slide"/><Relationship Id="rId62" Target="slides/slide57.xml" Type="http://schemas.openxmlformats.org/officeDocument/2006/relationships/slide"/><Relationship Id="rId63" Target="slides/slide58.xml" Type="http://schemas.openxmlformats.org/officeDocument/2006/relationships/slide"/><Relationship Id="rId64" Target="slides/slide59.xml" Type="http://schemas.openxmlformats.org/officeDocument/2006/relationships/slide"/><Relationship Id="rId65" Target="slides/slide60.xml" Type="http://schemas.openxmlformats.org/officeDocument/2006/relationships/slide"/><Relationship Id="rId66" Target="slides/slide61.xml" Type="http://schemas.openxmlformats.org/officeDocument/2006/relationships/slide"/><Relationship Id="rId67" Target="slides/slide62.xml" Type="http://schemas.openxmlformats.org/officeDocument/2006/relationships/slide"/><Relationship Id="rId68" Target="slides/slide63.xml" Type="http://schemas.openxmlformats.org/officeDocument/2006/relationships/slide"/><Relationship Id="rId69" Target="slides/slide64.xml" Type="http://schemas.openxmlformats.org/officeDocument/2006/relationships/slide"/><Relationship Id="rId7" Target="slides/slide2.xml" Type="http://schemas.openxmlformats.org/officeDocument/2006/relationships/slide"/><Relationship Id="rId70" Target="slides/slide65.xml" Type="http://schemas.openxmlformats.org/officeDocument/2006/relationships/slide"/><Relationship Id="rId71" Target="slides/slide66.xml" Type="http://schemas.openxmlformats.org/officeDocument/2006/relationships/slide"/><Relationship Id="rId72" Target="fonts/font72.fntdata" Type="http://schemas.openxmlformats.org/officeDocument/2006/relationships/font"/><Relationship Id="rId73" Target="fonts/font73.fntdata" Type="http://schemas.openxmlformats.org/officeDocument/2006/relationships/font"/><Relationship Id="rId74" Target="fonts/font74.fntdata" Type="http://schemas.openxmlformats.org/officeDocument/2006/relationships/font"/><Relationship Id="rId75" Target="fonts/font75.fntdata" Type="http://schemas.openxmlformats.org/officeDocument/2006/relationships/font"/><Relationship Id="rId76" Target="fonts/font76.fntdata" Type="http://schemas.openxmlformats.org/officeDocument/2006/relationships/font"/><Relationship Id="rId77" Target="fonts/font77.fntdata" Type="http://schemas.openxmlformats.org/officeDocument/2006/relationships/font"/><Relationship Id="rId78" Target="fonts/font78.fntdata" Type="http://schemas.openxmlformats.org/officeDocument/2006/relationships/font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http://www.robotix.es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43.png" Type="http://schemas.openxmlformats.org/officeDocument/2006/relationships/image"/><Relationship Id="rId12" Target="../media/image46.png" Type="http://schemas.openxmlformats.org/officeDocument/2006/relationships/image"/><Relationship Id="rId13" Target="../media/image47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48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2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3.png" Type="http://schemas.openxmlformats.org/officeDocument/2006/relationships/image"/><Relationship Id="rId12" Target="../media/image54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5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6.png" Type="http://schemas.openxmlformats.org/officeDocument/2006/relationships/image"/><Relationship Id="rId12" Target="../media/image57.svg" Type="http://schemas.openxmlformats.org/officeDocument/2006/relationships/image"/><Relationship Id="rId13" Target="../media/image58.png" Type="http://schemas.openxmlformats.org/officeDocument/2006/relationships/image"/><Relationship Id="rId14" Target="../media/image59.svg" Type="http://schemas.openxmlformats.org/officeDocument/2006/relationships/image"/><Relationship Id="rId15" Target="../media/image60.png" Type="http://schemas.openxmlformats.org/officeDocument/2006/relationships/image"/><Relationship Id="rId16" Target="../media/image61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62.png" Type="http://schemas.openxmlformats.org/officeDocument/2006/relationships/image"/><Relationship Id="rId12" Target="../media/image63.svg" Type="http://schemas.openxmlformats.org/officeDocument/2006/relationships/image"/><Relationship Id="rId13" Target="../media/image64.png" Type="http://schemas.openxmlformats.org/officeDocument/2006/relationships/image"/><Relationship Id="rId14" Target="../media/image65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66.png" Type="http://schemas.openxmlformats.org/officeDocument/2006/relationships/image"/><Relationship Id="rId12" Target="../media/image67.png" Type="http://schemas.openxmlformats.org/officeDocument/2006/relationships/image"/><Relationship Id="rId13" Target="../media/image68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23.png" Type="http://schemas.openxmlformats.org/officeDocument/2006/relationships/image"/><Relationship Id="rId14" Target="../media/image24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8.png" Type="http://schemas.openxmlformats.org/officeDocument/2006/relationships/image"/><Relationship Id="rId12" Target="../media/image37.png" Type="http://schemas.openxmlformats.org/officeDocument/2006/relationships/image"/><Relationship Id="rId13" Target="../media/image39.png" Type="http://schemas.openxmlformats.org/officeDocument/2006/relationships/image"/><Relationship Id="rId14" Target="../media/image40.png" Type="http://schemas.openxmlformats.org/officeDocument/2006/relationships/image"/><Relationship Id="rId15" Target="https://ide.mblock.cc" TargetMode="External" Type="http://schemas.openxmlformats.org/officeDocument/2006/relationships/hyperlink"/><Relationship Id="rId16" Target="https://ide.mblock.cc" TargetMode="External" Type="http://schemas.openxmlformats.org/officeDocument/2006/relationships/hyperlink"/><Relationship Id="rId17" Target="https://www.youtube.com/static?template=terms" TargetMode="External" Type="http://schemas.openxmlformats.org/officeDocument/2006/relationships/hyperlink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8.png" Type="http://schemas.openxmlformats.org/officeDocument/2006/relationships/image"/><Relationship Id="rId12" Target="../media/image69.png" Type="http://schemas.openxmlformats.org/officeDocument/2006/relationships/image"/><Relationship Id="rId13" Target="https://www.youtube.com/static?template=terms" TargetMode="External" Type="http://schemas.openxmlformats.org/officeDocument/2006/relationships/hyperlink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70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7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7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4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7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2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3.png" Type="http://schemas.openxmlformats.org/officeDocument/2006/relationships/image"/><Relationship Id="rId12" Target="../media/image54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5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75.png" Type="http://schemas.openxmlformats.org/officeDocument/2006/relationships/image"/><Relationship Id="rId12" Target="../media/image76.png" Type="http://schemas.openxmlformats.org/officeDocument/2006/relationships/image"/><Relationship Id="rId13" Target="../media/image77.svg" Type="http://schemas.openxmlformats.org/officeDocument/2006/relationships/image"/><Relationship Id="rId14" Target="../media/image78.png" Type="http://schemas.openxmlformats.org/officeDocument/2006/relationships/image"/><Relationship Id="rId15" Target="../media/image79.svg" Type="http://schemas.openxmlformats.org/officeDocument/2006/relationships/image"/><Relationship Id="rId16" Target="../media/image80.png" Type="http://schemas.openxmlformats.org/officeDocument/2006/relationships/image"/><Relationship Id="rId17" Target="../media/image81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82.png" Type="http://schemas.openxmlformats.org/officeDocument/2006/relationships/image"/><Relationship Id="rId12" Target="../media/image83.png" Type="http://schemas.openxmlformats.org/officeDocument/2006/relationships/image"/><Relationship Id="rId13" Target="../media/image80.png" Type="http://schemas.openxmlformats.org/officeDocument/2006/relationships/image"/><Relationship Id="rId14" Target="../media/image81.svg" Type="http://schemas.openxmlformats.org/officeDocument/2006/relationships/image"/><Relationship Id="rId15" Target="../media/image84.png" Type="http://schemas.openxmlformats.org/officeDocument/2006/relationships/image"/><Relationship Id="rId16" Target="../media/image85.svg" Type="http://schemas.openxmlformats.org/officeDocument/2006/relationships/image"/><Relationship Id="rId17" Target="../media/image86.png" Type="http://schemas.openxmlformats.org/officeDocument/2006/relationships/image"/><Relationship Id="rId18" Target="../media/image87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8.png" Type="http://schemas.openxmlformats.org/officeDocument/2006/relationships/image"/><Relationship Id="rId12" Target="../media/image37.png" Type="http://schemas.openxmlformats.org/officeDocument/2006/relationships/image"/><Relationship Id="rId13" Target="../media/image39.png" Type="http://schemas.openxmlformats.org/officeDocument/2006/relationships/image"/><Relationship Id="rId14" Target="../media/image40.png" Type="http://schemas.openxmlformats.org/officeDocument/2006/relationships/image"/><Relationship Id="rId15" Target="https://ide.mblock.cc" TargetMode="External" Type="http://schemas.openxmlformats.org/officeDocument/2006/relationships/hyperlink"/><Relationship Id="rId16" Target="https://ide.mblock.cc" TargetMode="External" Type="http://schemas.openxmlformats.org/officeDocument/2006/relationships/hyperlink"/><Relationship Id="rId17" Target="https://www.youtube.com/static?template=terms" TargetMode="External" Type="http://schemas.openxmlformats.org/officeDocument/2006/relationships/hyperlink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8.png" Type="http://schemas.openxmlformats.org/officeDocument/2006/relationships/image"/><Relationship Id="rId11" Target="../media/image89.png" Type="http://schemas.openxmlformats.org/officeDocument/2006/relationships/image"/><Relationship Id="rId12" Target="https://www.youtube.com/watch?v=R7WgkpD2tvY" TargetMode="External" Type="http://schemas.openxmlformats.org/officeDocument/2006/relationships/hyperlink"/><Relationship Id="rId13" Target="https://www.youtube.com/static?template=terms" TargetMode="External" Type="http://schemas.openxmlformats.org/officeDocument/2006/relationships/hyperlink"/><Relationship Id="rId14" Target="https://www.youtube.com/static?template=terms" TargetMode="External" Type="http://schemas.openxmlformats.org/officeDocument/2006/relationships/hyperlink"/><Relationship Id="rId15" Target="../media/image4.png" Type="http://schemas.openxmlformats.org/officeDocument/2006/relationships/image"/><Relationship Id="rId16" Target="../media/image5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90.png" Type="http://schemas.openxmlformats.org/officeDocument/2006/relationships/image"/><Relationship Id="rId12" Target="../media/image91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3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92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94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3.png" Type="http://schemas.openxmlformats.org/officeDocument/2006/relationships/image"/><Relationship Id="rId11" Target="../media/image94.png" Type="http://schemas.openxmlformats.org/officeDocument/2006/relationships/image"/><Relationship Id="rId12" Target="../media/image96.png" Type="http://schemas.openxmlformats.org/officeDocument/2006/relationships/image"/><Relationship Id="rId13" Target="../media/image97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95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98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2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0.png" Type="http://schemas.openxmlformats.org/officeDocument/2006/relationships/image"/><Relationship Id="rId12" Target="../media/image31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3.png" Type="http://schemas.openxmlformats.org/officeDocument/2006/relationships/image"/><Relationship Id="rId12" Target="../media/image54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5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99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2.png" Type="http://schemas.openxmlformats.org/officeDocument/2006/relationships/image"/><Relationship Id="rId12" Target="../media/image64.png" Type="http://schemas.openxmlformats.org/officeDocument/2006/relationships/image"/><Relationship Id="rId13" Target="../media/image100.png" Type="http://schemas.openxmlformats.org/officeDocument/2006/relationships/image"/><Relationship Id="rId14" Target="../media/image101.svg" Type="http://schemas.openxmlformats.org/officeDocument/2006/relationships/image"/><Relationship Id="rId15" Target="../media/image102.png" Type="http://schemas.openxmlformats.org/officeDocument/2006/relationships/image"/><Relationship Id="rId16" Target="../media/image103.svg" Type="http://schemas.openxmlformats.org/officeDocument/2006/relationships/image"/><Relationship Id="rId17" Target="../media/image104.png" Type="http://schemas.openxmlformats.org/officeDocument/2006/relationships/image"/><Relationship Id="rId18" Target="../media/image105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8.png" Type="http://schemas.openxmlformats.org/officeDocument/2006/relationships/image"/><Relationship Id="rId12" Target="../media/image37.png" Type="http://schemas.openxmlformats.org/officeDocument/2006/relationships/image"/><Relationship Id="rId13" Target="../media/image39.png" Type="http://schemas.openxmlformats.org/officeDocument/2006/relationships/image"/><Relationship Id="rId14" Target="https://www.youtube.com/watch?v=DGl3j8neFY8" TargetMode="External" Type="http://schemas.openxmlformats.org/officeDocument/2006/relationships/hyperlink"/><Relationship Id="rId15" Target="../media/image40.png" Type="http://schemas.openxmlformats.org/officeDocument/2006/relationships/image"/><Relationship Id="rId16" Target="https://www.robotix.es/documentos/manual-usuario-mbot2.pdf" TargetMode="External" Type="http://schemas.openxmlformats.org/officeDocument/2006/relationships/hyperlink"/><Relationship Id="rId17" Target="https://www.robotix.es/documentos/manual-usuario-mbot2.pdf" TargetMode="External" Type="http://schemas.openxmlformats.org/officeDocument/2006/relationships/hyperlink"/><Relationship Id="rId18" Target="https://www.youtube.com/watch?v=DGl3j8neFY8" TargetMode="External" Type="http://schemas.openxmlformats.org/officeDocument/2006/relationships/hyperlink"/><Relationship Id="rId19" Target="https://ide.mblock.cc" TargetMode="External" Type="http://schemas.openxmlformats.org/officeDocument/2006/relationships/hyperlink"/><Relationship Id="rId2" Target="../media/image25.png" Type="http://schemas.openxmlformats.org/officeDocument/2006/relationships/image"/><Relationship Id="rId20" Target="https://ide.mblock.cc" TargetMode="External" Type="http://schemas.openxmlformats.org/officeDocument/2006/relationships/hyperlink"/><Relationship Id="rId21" Target="https://www.youtube.com/static?template=terms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1.png" Type="http://schemas.openxmlformats.org/officeDocument/2006/relationships/image"/><Relationship Id="rId11" Target="../media/image106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90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107.png" Type="http://schemas.openxmlformats.org/officeDocument/2006/relationships/image"/><Relationship Id="rId12" Target="../media/image38.png" Type="http://schemas.openxmlformats.org/officeDocument/2006/relationships/image"/><Relationship Id="rId13" Target="../media/image108.png" Type="http://schemas.openxmlformats.org/officeDocument/2006/relationships/image"/><Relationship Id="rId14" Target="../media/image109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1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110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112.png" Type="http://schemas.openxmlformats.org/officeDocument/2006/relationships/image"/><Relationship Id="rId12" Target="../media/image113.svg" Type="http://schemas.openxmlformats.org/officeDocument/2006/relationships/image"/><Relationship Id="rId13" Target="../media/image114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2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2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3.png" Type="http://schemas.openxmlformats.org/officeDocument/2006/relationships/image"/><Relationship Id="rId12" Target="../media/image54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5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115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62.png" Type="http://schemas.openxmlformats.org/officeDocument/2006/relationships/image"/><Relationship Id="rId12" Target="../media/image63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7.svg" Type="http://schemas.openxmlformats.org/officeDocument/2006/relationships/image"/><Relationship Id="rId11" Target="../media/image118.png" Type="http://schemas.openxmlformats.org/officeDocument/2006/relationships/image"/><Relationship Id="rId12" Target="../media/image119.svg" Type="http://schemas.openxmlformats.org/officeDocument/2006/relationships/image"/><Relationship Id="rId13" Target="../media/image120.png" Type="http://schemas.openxmlformats.org/officeDocument/2006/relationships/image"/><Relationship Id="rId14" Target="../media/image121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116.pn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7.png" Type="http://schemas.openxmlformats.org/officeDocument/2006/relationships/image"/><Relationship Id="rId12" Target="https://ide.mblock.cc" TargetMode="External" Type="http://schemas.openxmlformats.org/officeDocument/2006/relationships/hyperlink"/><Relationship Id="rId13" Target="https://ide.mblock.cc" TargetMode="External" Type="http://schemas.openxmlformats.org/officeDocument/2006/relationships/hyperlink"/><Relationship Id="rId14" Target="../media/image38.png" Type="http://schemas.openxmlformats.org/officeDocument/2006/relationships/image"/><Relationship Id="rId15" Target="../media/image39.png" Type="http://schemas.openxmlformats.org/officeDocument/2006/relationships/image"/><Relationship Id="rId16" Target="https://www.youtube.com/watch?v=DGl3j8neFY8" TargetMode="External" Type="http://schemas.openxmlformats.org/officeDocument/2006/relationships/hyperlink"/><Relationship Id="rId17" Target="../media/image40.png" Type="http://schemas.openxmlformats.org/officeDocument/2006/relationships/image"/><Relationship Id="rId18" Target="https://www.robotix.es/documentos/manual-usuario-mbot2.pdf" TargetMode="External" Type="http://schemas.openxmlformats.org/officeDocument/2006/relationships/hyperlink"/><Relationship Id="rId19" Target="https://www.robotix.es/documentos/manual-usuario-mbot2.pdf" TargetMode="External" Type="http://schemas.openxmlformats.org/officeDocument/2006/relationships/hyperlink"/><Relationship Id="rId2" Target="../media/image25.png" Type="http://schemas.openxmlformats.org/officeDocument/2006/relationships/image"/><Relationship Id="rId20" Target="https://www.youtube.com/watch?v=DGl3j8neFY8" TargetMode="External" Type="http://schemas.openxmlformats.org/officeDocument/2006/relationships/hyperlink"/><Relationship Id="rId21" Target="https://www.youtube.com/static?template=terms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3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122.png" Type="http://schemas.openxmlformats.org/officeDocument/2006/relationships/image"/></Relationships>
</file>

<file path=ppt/slides/_rels/slide5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12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11" Target="../media/image35.png" Type="http://schemas.openxmlformats.org/officeDocument/2006/relationships/image"/><Relationship Id="rId12" Target="../media/image36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6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6.png" Type="http://schemas.openxmlformats.org/officeDocument/2006/relationships/image"/><Relationship Id="rId11" Target="../media/image127.png" Type="http://schemas.openxmlformats.org/officeDocument/2006/relationships/image"/><Relationship Id="rId12" Target="../media/image128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125.pn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0.png" Type="http://schemas.openxmlformats.org/officeDocument/2006/relationships/image"/><Relationship Id="rId11" Target="https://libros.catedu.es/books/cyberpi-y-mbot2/page/software-educable-maquina-educable-teachable-machine" TargetMode="External" Type="http://schemas.openxmlformats.org/officeDocument/2006/relationships/hyperlink"/><Relationship Id="rId12" Target="https://libros.catedu.es/books/cyberpi-y-mbot2/page/software-educable-maquina-educable-teachable-machine" TargetMode="External" Type="http://schemas.openxmlformats.org/officeDocument/2006/relationships/hyperlink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129.png" Type="http://schemas.openxmlformats.org/officeDocument/2006/relationships/image"/></Relationships>
</file>

<file path=ppt/slides/_rels/slide6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2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131.png" Type="http://schemas.openxmlformats.org/officeDocument/2006/relationships/image"/></Relationships>
</file>

<file path=ppt/slides/_rels/slide6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4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133.png" Type="http://schemas.openxmlformats.org/officeDocument/2006/relationships/image"/></Relationships>
</file>

<file path=ppt/slides/_rels/slide6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2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6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3.png" Type="http://schemas.openxmlformats.org/officeDocument/2006/relationships/image"/><Relationship Id="rId12" Target="../media/image54.sv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6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5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7.png" Type="http://schemas.openxmlformats.org/officeDocument/2006/relationships/image"/><Relationship Id="rId12" Target="https://ide.mblock.cc" TargetMode="External" Type="http://schemas.openxmlformats.org/officeDocument/2006/relationships/hyperlink"/><Relationship Id="rId13" Target="https://ide.mblock.cc" TargetMode="External" Type="http://schemas.openxmlformats.org/officeDocument/2006/relationships/hyperlink"/><Relationship Id="rId14" Target="../media/image38.png" Type="http://schemas.openxmlformats.org/officeDocument/2006/relationships/image"/><Relationship Id="rId15" Target="../media/image39.png" Type="http://schemas.openxmlformats.org/officeDocument/2006/relationships/image"/><Relationship Id="rId16" Target="https://www.youtube.com/watch?v=DGl3j8neFY8" TargetMode="External" Type="http://schemas.openxmlformats.org/officeDocument/2006/relationships/hyperlink"/><Relationship Id="rId17" Target="../media/image40.png" Type="http://schemas.openxmlformats.org/officeDocument/2006/relationships/image"/><Relationship Id="rId18" Target="https://www.robotix.es/documentos/manual-usuario-mbot2.pdf" TargetMode="External" Type="http://schemas.openxmlformats.org/officeDocument/2006/relationships/hyperlink"/><Relationship Id="rId19" Target="https://www.robotix.es/documentos/manual-usuario-mbot2.pdf" TargetMode="External" Type="http://schemas.openxmlformats.org/officeDocument/2006/relationships/hyperlink"/><Relationship Id="rId2" Target="../media/image25.png" Type="http://schemas.openxmlformats.org/officeDocument/2006/relationships/image"/><Relationship Id="rId20" Target="https://www.youtube.com/watch?v=DGl3j8neFY8" TargetMode="External" Type="http://schemas.openxmlformats.org/officeDocument/2006/relationships/hyperlink"/><Relationship Id="rId21" Target="https://www.youtube.com/static?template=terms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8.png" Type="http://schemas.openxmlformats.org/officeDocument/2006/relationships/image"/><Relationship Id="rId12" Target="../media/image41.png" Type="http://schemas.openxmlformats.org/officeDocument/2006/relationships/image"/><Relationship Id="rId13" Target="../media/image42.png" Type="http://schemas.openxmlformats.org/officeDocument/2006/relationships/image"/><Relationship Id="rId14" Target="https://www.youtube.com/static?template=terms" TargetMode="External" Type="http://schemas.openxmlformats.org/officeDocument/2006/relationships/hyperlink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43.png" Type="http://schemas.openxmlformats.org/officeDocument/2006/relationships/image"/><Relationship Id="rId12" Target="../media/image44.png" Type="http://schemas.openxmlformats.org/officeDocument/2006/relationships/image"/><Relationship Id="rId13" Target="../media/image45.png" Type="http://schemas.openxmlformats.org/officeDocument/2006/relationships/image"/><Relationship Id="rId2" Target="../media/image2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2512651" y="1947776"/>
            <a:ext cx="2162254" cy="2088780"/>
          </a:xfrm>
          <a:custGeom>
            <a:avLst/>
            <a:gdLst/>
            <a:ahLst/>
            <a:cxnLst/>
            <a:rect r="r" b="b" t="t" l="l"/>
            <a:pathLst>
              <a:path h="2088780" w="2162254">
                <a:moveTo>
                  <a:pt x="2162255" y="0"/>
                </a:moveTo>
                <a:lnTo>
                  <a:pt x="0" y="0"/>
                </a:lnTo>
                <a:lnTo>
                  <a:pt x="0" y="2088779"/>
                </a:lnTo>
                <a:lnTo>
                  <a:pt x="2162255" y="2088779"/>
                </a:lnTo>
                <a:lnTo>
                  <a:pt x="2162255" y="0"/>
                </a:lnTo>
                <a:close/>
              </a:path>
            </a:pathLst>
          </a:custGeom>
          <a:blipFill>
            <a:blip r:embed="rId11"/>
            <a:stretch>
              <a:fillRect l="-8893" t="-11343" r="-10431" b="-12178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820939" y="3527895"/>
            <a:ext cx="1086977" cy="569536"/>
          </a:xfrm>
          <a:custGeom>
            <a:avLst/>
            <a:gdLst/>
            <a:ahLst/>
            <a:cxnLst/>
            <a:rect r="r" b="b" t="t" l="l"/>
            <a:pathLst>
              <a:path h="569536" w="1086977">
                <a:moveTo>
                  <a:pt x="0" y="0"/>
                </a:moveTo>
                <a:lnTo>
                  <a:pt x="1086977" y="0"/>
                </a:lnTo>
                <a:lnTo>
                  <a:pt x="1086977" y="569536"/>
                </a:lnTo>
                <a:lnTo>
                  <a:pt x="0" y="569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03342" r="0" b="-43317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875551" y="1293767"/>
            <a:ext cx="3403942" cy="674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7"/>
              </a:lnSpc>
            </a:pPr>
            <a:r>
              <a:rPr lang="en-US" b="true" sz="3934">
                <a:solidFill>
                  <a:srgbClr val="1B9DBF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MBOT2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63740" y="1035032"/>
            <a:ext cx="4227565" cy="334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1902">
                <a:solidFill>
                  <a:srgbClr val="0F78BA"/>
                </a:solidFill>
                <a:latin typeface="Exo 2"/>
                <a:ea typeface="Exo 2"/>
                <a:cs typeface="Exo 2"/>
                <a:sym typeface="Exo 2"/>
              </a:rPr>
              <a:t>VIAJE AL INTERIOR DE LA MENTE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63740" y="4505499"/>
            <a:ext cx="4227565" cy="185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8"/>
              </a:lnSpc>
            </a:pPr>
            <a:r>
              <a:rPr lang="en-US" sz="1127">
                <a:solidFill>
                  <a:srgbClr val="1B9DBF"/>
                </a:solidFill>
                <a:latin typeface="Exo 2"/>
                <a:ea typeface="Exo 2"/>
                <a:cs typeface="Exo 2"/>
                <a:sym typeface="Exo 2"/>
              </a:rPr>
              <a:t>CAJA DE APRENDIZAJE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968517" y="4078381"/>
            <a:ext cx="791821" cy="91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  <a:spcBef>
                <a:spcPct val="0"/>
              </a:spcBef>
            </a:pPr>
            <a:r>
              <a:rPr lang="en-US" sz="500" i="true">
                <a:solidFill>
                  <a:srgbClr val="000000"/>
                </a:solidFill>
                <a:latin typeface="Exo 2 Italics"/>
                <a:ea typeface="Exo 2 Italics"/>
                <a:cs typeface="Exo 2 Italics"/>
                <a:sym typeface="Exo 2 Italics"/>
              </a:rPr>
              <a:t>Imagen de </a:t>
            </a:r>
            <a:r>
              <a:rPr lang="en-US" sz="500" i="true" u="sng">
                <a:solidFill>
                  <a:srgbClr val="000000"/>
                </a:solidFill>
                <a:latin typeface="Exo 2 Italics"/>
                <a:ea typeface="Exo 2 Italics"/>
                <a:cs typeface="Exo 2 Italics"/>
                <a:sym typeface="Exo 2 Italics"/>
                <a:hlinkClick r:id="rId13" tooltip="http://www.robotix.es"/>
              </a:rPr>
              <a:t>www.robotix.es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  <a:r>
                <a:rPr lang="en-US" sz="986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Puedes probar el sigu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8888" y="3935351"/>
            <a:ext cx="435429" cy="388620"/>
          </a:xfrm>
          <a:custGeom>
            <a:avLst/>
            <a:gdLst/>
            <a:ahLst/>
            <a:cxnLst/>
            <a:rect r="r" b="b" t="t" l="l"/>
            <a:pathLst>
              <a:path h="388620" w="435429">
                <a:moveTo>
                  <a:pt x="0" y="0"/>
                </a:moveTo>
                <a:lnTo>
                  <a:pt x="435429" y="0"/>
                </a:lnTo>
                <a:lnTo>
                  <a:pt x="435429" y="388620"/>
                </a:lnTo>
                <a:lnTo>
                  <a:pt x="0" y="3886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1571" y="1846291"/>
            <a:ext cx="2758429" cy="1581110"/>
          </a:xfrm>
          <a:custGeom>
            <a:avLst/>
            <a:gdLst/>
            <a:ahLst/>
            <a:cxnLst/>
            <a:rect r="r" b="b" t="t" l="l"/>
            <a:pathLst>
              <a:path h="1581110" w="2758429">
                <a:moveTo>
                  <a:pt x="0" y="0"/>
                </a:moveTo>
                <a:lnTo>
                  <a:pt x="2758429" y="0"/>
                </a:lnTo>
                <a:lnTo>
                  <a:pt x="2758429" y="1581110"/>
                </a:lnTo>
                <a:lnTo>
                  <a:pt x="0" y="15811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30585" y="3613987"/>
            <a:ext cx="493611" cy="915630"/>
          </a:xfrm>
          <a:custGeom>
            <a:avLst/>
            <a:gdLst/>
            <a:ahLst/>
            <a:cxnLst/>
            <a:rect r="r" b="b" t="t" l="l"/>
            <a:pathLst>
              <a:path h="915630" w="493611">
                <a:moveTo>
                  <a:pt x="0" y="0"/>
                </a:moveTo>
                <a:lnTo>
                  <a:pt x="493611" y="0"/>
                </a:lnTo>
                <a:lnTo>
                  <a:pt x="493611" y="915630"/>
                </a:lnTo>
                <a:lnTo>
                  <a:pt x="0" y="91563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  <a:ln w="9525" cap="sq">
            <a:solidFill>
              <a:srgbClr val="45A9DF"/>
            </a:solidFill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1021571" y="1289037"/>
            <a:ext cx="5095703" cy="626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Programa el desplazamiento del robot. Dale movimiento al robot y comprueba que funcionan correctamente los motores:</a:t>
            </a:r>
          </a:p>
          <a:p>
            <a:pPr algn="l">
              <a:lnSpc>
                <a:spcPts val="17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04630" y="806877"/>
            <a:ext cx="4356575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7"/>
              </a:lnSpc>
            </a:pPr>
            <a:r>
              <a:rPr lang="en-US" sz="23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7. PROGRAMA EL MBOT: PASO 2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602005" y="3891909"/>
            <a:ext cx="2248700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Necesitarás la extensión del chasis (shield) del mBot2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  <a:r>
                <a:rPr lang="en-US" sz="986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Puedes probar el sigu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1571" y="1915419"/>
            <a:ext cx="4475365" cy="2013234"/>
          </a:xfrm>
          <a:custGeom>
            <a:avLst/>
            <a:gdLst/>
            <a:ahLst/>
            <a:cxnLst/>
            <a:rect r="r" b="b" t="t" l="l"/>
            <a:pathLst>
              <a:path h="2013234" w="4475365">
                <a:moveTo>
                  <a:pt x="0" y="0"/>
                </a:moveTo>
                <a:lnTo>
                  <a:pt x="4475365" y="0"/>
                </a:lnTo>
                <a:lnTo>
                  <a:pt x="4475365" y="2013234"/>
                </a:lnTo>
                <a:lnTo>
                  <a:pt x="0" y="20132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1571" y="1289037"/>
            <a:ext cx="4669986" cy="626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Prueba a usar condicionales para evitar que el robot choque y evite cada obstáculo. </a:t>
            </a:r>
          </a:p>
          <a:p>
            <a:pPr algn="l">
              <a:lnSpc>
                <a:spcPts val="17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904630" y="806877"/>
            <a:ext cx="4592306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7"/>
              </a:lnSpc>
            </a:pPr>
            <a:r>
              <a:rPr lang="en-US" sz="23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8. PROGRAMA EL MBOT: PASO 3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947231" y="5095902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3696" y="5163502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4"/>
                </a:lnTo>
                <a:lnTo>
                  <a:pt x="0" y="143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5143" y="3862105"/>
            <a:ext cx="6469714" cy="1301397"/>
            <a:chOff x="0" y="0"/>
            <a:chExt cx="3289905" cy="66177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89905" cy="661772"/>
            </a:xfrm>
            <a:custGeom>
              <a:avLst/>
              <a:gdLst/>
              <a:ahLst/>
              <a:cxnLst/>
              <a:rect r="r" b="b" t="t" l="l"/>
              <a:pathLst>
                <a:path h="661772" w="3289905">
                  <a:moveTo>
                    <a:pt x="27523" y="0"/>
                  </a:moveTo>
                  <a:lnTo>
                    <a:pt x="3262382" y="0"/>
                  </a:lnTo>
                  <a:cubicBezTo>
                    <a:pt x="3269681" y="0"/>
                    <a:pt x="3276682" y="2900"/>
                    <a:pt x="3281843" y="8061"/>
                  </a:cubicBezTo>
                  <a:cubicBezTo>
                    <a:pt x="3287005" y="13223"/>
                    <a:pt x="3289905" y="20223"/>
                    <a:pt x="3289905" y="27523"/>
                  </a:cubicBezTo>
                  <a:lnTo>
                    <a:pt x="3289905" y="634249"/>
                  </a:lnTo>
                  <a:cubicBezTo>
                    <a:pt x="3289905" y="641548"/>
                    <a:pt x="3287005" y="648549"/>
                    <a:pt x="3281843" y="653710"/>
                  </a:cubicBezTo>
                  <a:cubicBezTo>
                    <a:pt x="3276682" y="658872"/>
                    <a:pt x="3269681" y="661772"/>
                    <a:pt x="3262382" y="661772"/>
                  </a:cubicBezTo>
                  <a:lnTo>
                    <a:pt x="27523" y="661772"/>
                  </a:lnTo>
                  <a:cubicBezTo>
                    <a:pt x="20223" y="661772"/>
                    <a:pt x="13223" y="658872"/>
                    <a:pt x="8061" y="653710"/>
                  </a:cubicBezTo>
                  <a:cubicBezTo>
                    <a:pt x="2900" y="648549"/>
                    <a:pt x="0" y="641548"/>
                    <a:pt x="0" y="634249"/>
                  </a:cubicBezTo>
                  <a:lnTo>
                    <a:pt x="0" y="27523"/>
                  </a:lnTo>
                  <a:cubicBezTo>
                    <a:pt x="0" y="20223"/>
                    <a:pt x="2900" y="13223"/>
                    <a:pt x="8061" y="8061"/>
                  </a:cubicBezTo>
                  <a:cubicBezTo>
                    <a:pt x="13223" y="2900"/>
                    <a:pt x="20223" y="0"/>
                    <a:pt x="275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3289905" cy="680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348292" y="2572623"/>
            <a:ext cx="461967" cy="363676"/>
          </a:xfrm>
          <a:custGeom>
            <a:avLst/>
            <a:gdLst/>
            <a:ahLst/>
            <a:cxnLst/>
            <a:rect r="r" b="b" t="t" l="l"/>
            <a:pathLst>
              <a:path h="363676" w="461967">
                <a:moveTo>
                  <a:pt x="0" y="0"/>
                </a:moveTo>
                <a:lnTo>
                  <a:pt x="461967" y="0"/>
                </a:lnTo>
                <a:lnTo>
                  <a:pt x="461967" y="363676"/>
                </a:lnTo>
                <a:lnTo>
                  <a:pt x="0" y="3636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75773" y="1911920"/>
            <a:ext cx="4336802" cy="2284148"/>
          </a:xfrm>
          <a:custGeom>
            <a:avLst/>
            <a:gdLst/>
            <a:ahLst/>
            <a:cxnLst/>
            <a:rect r="r" b="b" t="t" l="l"/>
            <a:pathLst>
              <a:path h="2284148" w="4336802">
                <a:moveTo>
                  <a:pt x="0" y="0"/>
                </a:moveTo>
                <a:lnTo>
                  <a:pt x="4336802" y="0"/>
                </a:lnTo>
                <a:lnTo>
                  <a:pt x="4336802" y="2284148"/>
                </a:lnTo>
                <a:lnTo>
                  <a:pt x="0" y="22841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5023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75773" y="4418917"/>
            <a:ext cx="4304393" cy="710225"/>
          </a:xfrm>
          <a:custGeom>
            <a:avLst/>
            <a:gdLst/>
            <a:ahLst/>
            <a:cxnLst/>
            <a:rect r="r" b="b" t="t" l="l"/>
            <a:pathLst>
              <a:path h="710225" w="4304393">
                <a:moveTo>
                  <a:pt x="0" y="0"/>
                </a:moveTo>
                <a:lnTo>
                  <a:pt x="4304394" y="0"/>
                </a:lnTo>
                <a:lnTo>
                  <a:pt x="4304394" y="710225"/>
                </a:lnTo>
                <a:lnTo>
                  <a:pt x="0" y="7102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3852602" y="3634774"/>
            <a:ext cx="2906979" cy="878029"/>
            <a:chOff x="0" y="0"/>
            <a:chExt cx="1478223" cy="4464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78223" cy="446485"/>
            </a:xfrm>
            <a:custGeom>
              <a:avLst/>
              <a:gdLst/>
              <a:ahLst/>
              <a:cxnLst/>
              <a:rect r="r" b="b" t="t" l="l"/>
              <a:pathLst>
                <a:path h="446485" w="1478223">
                  <a:moveTo>
                    <a:pt x="15979" y="0"/>
                  </a:moveTo>
                  <a:lnTo>
                    <a:pt x="1462244" y="0"/>
                  </a:lnTo>
                  <a:cubicBezTo>
                    <a:pt x="1471069" y="0"/>
                    <a:pt x="1478223" y="7154"/>
                    <a:pt x="1478223" y="15979"/>
                  </a:cubicBezTo>
                  <a:lnTo>
                    <a:pt x="1478223" y="430506"/>
                  </a:lnTo>
                  <a:cubicBezTo>
                    <a:pt x="1478223" y="439331"/>
                    <a:pt x="1471069" y="446485"/>
                    <a:pt x="1462244" y="446485"/>
                  </a:cubicBezTo>
                  <a:lnTo>
                    <a:pt x="15979" y="446485"/>
                  </a:lnTo>
                  <a:cubicBezTo>
                    <a:pt x="7154" y="446485"/>
                    <a:pt x="0" y="439331"/>
                    <a:pt x="0" y="430506"/>
                  </a:cubicBezTo>
                  <a:lnTo>
                    <a:pt x="0" y="15979"/>
                  </a:lnTo>
                  <a:cubicBezTo>
                    <a:pt x="0" y="7154"/>
                    <a:pt x="7154" y="0"/>
                    <a:pt x="1597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1478223" cy="4655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36388" y="4156132"/>
            <a:ext cx="2700174" cy="253261"/>
            <a:chOff x="0" y="0"/>
            <a:chExt cx="1361628" cy="12771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61628" cy="127713"/>
            </a:xfrm>
            <a:custGeom>
              <a:avLst/>
              <a:gdLst/>
              <a:ahLst/>
              <a:cxnLst/>
              <a:rect r="r" b="b" t="t" l="l"/>
              <a:pathLst>
                <a:path h="127713" w="1361628">
                  <a:moveTo>
                    <a:pt x="0" y="0"/>
                  </a:moveTo>
                  <a:lnTo>
                    <a:pt x="1361628" y="0"/>
                  </a:lnTo>
                  <a:lnTo>
                    <a:pt x="1361628" y="127713"/>
                  </a:lnTo>
                  <a:lnTo>
                    <a:pt x="0" y="1277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9050"/>
              <a:ext cx="1361628" cy="146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AutoShape 23" id="23"/>
          <p:cNvSpPr/>
          <p:nvPr/>
        </p:nvSpPr>
        <p:spPr>
          <a:xfrm>
            <a:off x="1072388" y="4418917"/>
            <a:ext cx="2619574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072388" y="4154299"/>
            <a:ext cx="2619574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904630" y="1195844"/>
            <a:ext cx="5743635" cy="634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62170" indent="-131085" lvl="1">
              <a:lnSpc>
                <a:spcPts val="1700"/>
              </a:lnSpc>
              <a:buFont typeface="Arial"/>
              <a:buChar char="•"/>
            </a:pPr>
            <a:r>
              <a:rPr lang="en-US" b="true" sz="1214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Crea la secuencia completa.</a:t>
            </a: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Para ello, crea una variable llamada </a:t>
            </a:r>
            <a:r>
              <a:rPr lang="en-US" b="true" sz="1214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“Siguiente_obstáculo”. </a:t>
            </a: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Asigna el valor “1” nada más comenzar tu programa e increméntala cada vez que se supere un obstáculo.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04630" y="755031"/>
            <a:ext cx="4788115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7"/>
              </a:lnSpc>
            </a:pPr>
            <a:r>
              <a:rPr lang="en-US" sz="23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9. PROGRAMA EL MBOT: PASO 4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903340" y="3714355"/>
            <a:ext cx="2744926" cy="692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15901" indent="-107951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Observa el </a:t>
            </a:r>
            <a:r>
              <a:rPr lang="en-US" b="true" sz="10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plano de la ficha 3</a:t>
            </a:r>
            <a:r>
              <a:rPr lang="en-US" sz="10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y piensa en la secuencia completa de giros que debe seguir tu robot para sortear todos los obstáculos.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93925" y="2341066"/>
            <a:ext cx="972149" cy="1222829"/>
          </a:xfrm>
          <a:custGeom>
            <a:avLst/>
            <a:gdLst/>
            <a:ahLst/>
            <a:cxnLst/>
            <a:rect r="r" b="b" t="t" l="l"/>
            <a:pathLst>
              <a:path h="1222829" w="972149">
                <a:moveTo>
                  <a:pt x="0" y="0"/>
                </a:moveTo>
                <a:lnTo>
                  <a:pt x="972150" y="0"/>
                </a:lnTo>
                <a:lnTo>
                  <a:pt x="972150" y="1222829"/>
                </a:lnTo>
                <a:lnTo>
                  <a:pt x="0" y="1222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2930" y="1464589"/>
            <a:ext cx="5646740" cy="9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¿No has conseguido sortear todos los obstáculos?</a:t>
            </a:r>
          </a:p>
          <a:p>
            <a:pPr algn="ctr">
              <a:lnSpc>
                <a:spcPts val="1840"/>
              </a:lnSpc>
            </a:pPr>
          </a:p>
          <a:p>
            <a:pPr algn="ctr">
              <a:lnSpc>
                <a:spcPts val="1980"/>
              </a:lnSpc>
            </a:pPr>
            <a:r>
              <a:rPr lang="en-US" sz="14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Pide a tu profesor/a que te de una posible solución y...</a:t>
            </a:r>
          </a:p>
          <a:p>
            <a:pPr algn="ctr">
              <a:lnSpc>
                <a:spcPts val="184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10. SOLUCIÓN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19277" y="3725861"/>
            <a:ext cx="5142263" cy="24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414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¡Comprueba que el programa actúa como tú quieres!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65133" y="1464589"/>
            <a:ext cx="5829734" cy="1587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Ahora que ya tienes una solución para tu robot, pregúntate: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¿Cómo actúa tu robot si cambias o eliminas alguno de los obstáculos?</a:t>
            </a: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¿Lo sigue superando correctamente?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</a:p>
          <a:p>
            <a:pPr algn="ctr">
              <a:lnSpc>
                <a:spcPts val="1755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11. DESAFÍO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837669" y="2478910"/>
            <a:ext cx="2180256" cy="2131200"/>
          </a:xfrm>
          <a:custGeom>
            <a:avLst/>
            <a:gdLst/>
            <a:ahLst/>
            <a:cxnLst/>
            <a:rect r="r" b="b" t="t" l="l"/>
            <a:pathLst>
              <a:path h="2131200" w="2180256">
                <a:moveTo>
                  <a:pt x="0" y="0"/>
                </a:moveTo>
                <a:lnTo>
                  <a:pt x="2180256" y="0"/>
                </a:lnTo>
                <a:lnTo>
                  <a:pt x="2180256" y="2131200"/>
                </a:lnTo>
                <a:lnTo>
                  <a:pt x="0" y="2131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463740" y="2719225"/>
            <a:ext cx="4877124" cy="769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¡Modifica el circuito de obstáculos e implementa los cambios necesarios en la programación para lograr la excelencia en esta actividad!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5137" y="1741998"/>
            <a:ext cx="1519961" cy="1797559"/>
          </a:xfrm>
          <a:custGeom>
            <a:avLst/>
            <a:gdLst/>
            <a:ahLst/>
            <a:cxnLst/>
            <a:rect r="r" b="b" t="t" l="l"/>
            <a:pathLst>
              <a:path h="1797559" w="1519961">
                <a:moveTo>
                  <a:pt x="0" y="0"/>
                </a:moveTo>
                <a:lnTo>
                  <a:pt x="1519961" y="0"/>
                </a:lnTo>
                <a:lnTo>
                  <a:pt x="1519961" y="1797559"/>
                </a:lnTo>
                <a:lnTo>
                  <a:pt x="0" y="17975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2967411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F7C744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12. REFLEXIONA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27654" y="2274329"/>
            <a:ext cx="3137451" cy="527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b="true" sz="1511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¿Qué ocurre si quitas tus miedos y los apartas de tu camino?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64006" y="3144151"/>
            <a:ext cx="5290743" cy="991921"/>
            <a:chOff x="0" y="0"/>
            <a:chExt cx="2690388" cy="504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90388" cy="504400"/>
            </a:xfrm>
            <a:custGeom>
              <a:avLst/>
              <a:gdLst/>
              <a:ahLst/>
              <a:cxnLst/>
              <a:rect r="r" b="b" t="t" l="l"/>
              <a:pathLst>
                <a:path h="504400" w="2690388">
                  <a:moveTo>
                    <a:pt x="0" y="0"/>
                  </a:moveTo>
                  <a:lnTo>
                    <a:pt x="2690388" y="0"/>
                  </a:lnTo>
                  <a:lnTo>
                    <a:pt x="2690388" y="504400"/>
                  </a:lnTo>
                  <a:lnTo>
                    <a:pt x="0" y="50440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2690388" cy="523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499740" y="3220351"/>
            <a:ext cx="4674549" cy="769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A través de este desafío, aprenderás a utilizar el sensor de luz del MBot2. Guiarás su avance hacia un foco de luz (intuicio´n).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4006" y="2406018"/>
            <a:ext cx="5086757" cy="48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b="true" sz="2819">
                <a:solidFill>
                  <a:srgbClr val="ED168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¡SIGUE LA INTUICIÓN!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0781" y="1130290"/>
            <a:ext cx="5753206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VIAJE AL INTERIOR DE LA MENTE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93602" y="2130451"/>
            <a:ext cx="4227565" cy="30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8"/>
              </a:lnSpc>
            </a:pPr>
            <a:r>
              <a:rPr lang="en-US" sz="172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RETO 2: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81" y="1452809"/>
            <a:ext cx="5753206" cy="33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b="true" sz="1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CON MBOT2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99149" y="3157348"/>
            <a:ext cx="525095" cy="525095"/>
          </a:xfrm>
          <a:custGeom>
            <a:avLst/>
            <a:gdLst/>
            <a:ahLst/>
            <a:cxnLst/>
            <a:rect r="r" b="b" t="t" l="l"/>
            <a:pathLst>
              <a:path h="525095" w="525095">
                <a:moveTo>
                  <a:pt x="0" y="0"/>
                </a:moveTo>
                <a:lnTo>
                  <a:pt x="525095" y="0"/>
                </a:lnTo>
                <a:lnTo>
                  <a:pt x="525095" y="525095"/>
                </a:lnTo>
                <a:lnTo>
                  <a:pt x="0" y="5250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49673" y="2128084"/>
            <a:ext cx="624046" cy="315427"/>
          </a:xfrm>
          <a:custGeom>
            <a:avLst/>
            <a:gdLst/>
            <a:ahLst/>
            <a:cxnLst/>
            <a:rect r="r" b="b" t="t" l="l"/>
            <a:pathLst>
              <a:path h="315427" w="624046">
                <a:moveTo>
                  <a:pt x="0" y="0"/>
                </a:moveTo>
                <a:lnTo>
                  <a:pt x="624046" y="0"/>
                </a:lnTo>
                <a:lnTo>
                  <a:pt x="624046" y="315427"/>
                </a:lnTo>
                <a:lnTo>
                  <a:pt x="0" y="3154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81680" y="2592000"/>
            <a:ext cx="977486" cy="808872"/>
          </a:xfrm>
          <a:custGeom>
            <a:avLst/>
            <a:gdLst/>
            <a:ahLst/>
            <a:cxnLst/>
            <a:rect r="r" b="b" t="t" l="l"/>
            <a:pathLst>
              <a:path h="808872" w="977486">
                <a:moveTo>
                  <a:pt x="0" y="0"/>
                </a:moveTo>
                <a:lnTo>
                  <a:pt x="977485" y="0"/>
                </a:lnTo>
                <a:lnTo>
                  <a:pt x="977485" y="808872"/>
                </a:lnTo>
                <a:lnTo>
                  <a:pt x="0" y="8088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87485" y="787827"/>
            <a:ext cx="3615766" cy="955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1"/>
              </a:lnSpc>
            </a:pPr>
            <a:r>
              <a:rPr lang="en-US" sz="2729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1. ¿DE DÓNDE VIENE </a:t>
            </a:r>
          </a:p>
          <a:p>
            <a:pPr algn="l">
              <a:lnSpc>
                <a:spcPts val="3821"/>
              </a:lnSpc>
            </a:pPr>
            <a:r>
              <a:rPr lang="en-US" sz="2729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      LA INTUICIÓN?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64437" y="2053984"/>
            <a:ext cx="3914581" cy="2546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  </a:t>
            </a:r>
            <a:r>
              <a:rPr lang="en-US" b="true" sz="1299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La intuición</a:t>
            </a: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es una sensación o idea que aparece en nuestra mente sin que pensemos mucho en ella.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Viene del inconsciente, el cual guarda toda nuestra experiencia, conocimientos y emociones.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Es como si nuestra mente juntara pistas rápidamente, aunque no nos demos cuenta, para darnos una respuesta o advertencia.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Y tú, </a:t>
            </a:r>
            <a:r>
              <a:rPr lang="en-US" b="true" sz="1399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¿confías en tu intuición?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</a:p>
          <a:p>
            <a:pPr algn="just">
              <a:lnSpc>
                <a:spcPts val="18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49944" y="2548112"/>
            <a:ext cx="1696713" cy="1836767"/>
          </a:xfrm>
          <a:custGeom>
            <a:avLst/>
            <a:gdLst/>
            <a:ahLst/>
            <a:cxnLst/>
            <a:rect r="r" b="b" t="t" l="l"/>
            <a:pathLst>
              <a:path h="1836767" w="1696713">
                <a:moveTo>
                  <a:pt x="0" y="0"/>
                </a:moveTo>
                <a:lnTo>
                  <a:pt x="1696713" y="0"/>
                </a:lnTo>
                <a:lnTo>
                  <a:pt x="1696713" y="1836767"/>
                </a:lnTo>
                <a:lnTo>
                  <a:pt x="0" y="18367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35731" y="1380511"/>
            <a:ext cx="5366535" cy="2144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Podría decirse que la intuición es como una luz que guía al ser humano.</a:t>
            </a:r>
          </a:p>
          <a:p>
            <a:pPr algn="just">
              <a:lnSpc>
                <a:spcPts val="1819"/>
              </a:lnSpc>
            </a:pPr>
          </a:p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Este reto te propone que simules esto con mBot2. Debes conseguir que siga una luz como si se tratara de su propia intuición. ¿Podrás?</a:t>
            </a:r>
          </a:p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Antes de empezar, piensa...</a:t>
            </a:r>
          </a:p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¿Cómo puede un robot seguir un haz de luz?</a:t>
            </a:r>
          </a:p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¿Crees que con un sensor es suficiente?</a:t>
            </a:r>
          </a:p>
          <a:p>
            <a:pPr algn="l">
              <a:lnSpc>
                <a:spcPts val="1980"/>
              </a:lnSpc>
            </a:pPr>
          </a:p>
          <a:p>
            <a:pPr algn="l">
              <a:lnSpc>
                <a:spcPts val="198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909191" y="806758"/>
            <a:ext cx="5112548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2. SENSOR DE LUZ DEL MBOT.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5400000">
            <a:off x="1723474" y="3455238"/>
            <a:ext cx="641949" cy="715263"/>
          </a:xfrm>
          <a:custGeom>
            <a:avLst/>
            <a:gdLst/>
            <a:ahLst/>
            <a:cxnLst/>
            <a:rect r="r" b="b" t="t" l="l"/>
            <a:pathLst>
              <a:path h="715263" w="641949">
                <a:moveTo>
                  <a:pt x="0" y="0"/>
                </a:moveTo>
                <a:lnTo>
                  <a:pt x="641949" y="0"/>
                </a:lnTo>
                <a:lnTo>
                  <a:pt x="641949" y="715263"/>
                </a:lnTo>
                <a:lnTo>
                  <a:pt x="0" y="715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9632905">
            <a:off x="2590058" y="3284730"/>
            <a:ext cx="2057881" cy="1481674"/>
          </a:xfrm>
          <a:custGeom>
            <a:avLst/>
            <a:gdLst/>
            <a:ahLst/>
            <a:cxnLst/>
            <a:rect r="r" b="b" t="t" l="l"/>
            <a:pathLst>
              <a:path h="1481674" w="2057881">
                <a:moveTo>
                  <a:pt x="0" y="0"/>
                </a:moveTo>
                <a:lnTo>
                  <a:pt x="2057881" y="0"/>
                </a:lnTo>
                <a:lnTo>
                  <a:pt x="2057881" y="1481674"/>
                </a:lnTo>
                <a:lnTo>
                  <a:pt x="0" y="148167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83820" y="2098344"/>
            <a:ext cx="2303987" cy="1704950"/>
          </a:xfrm>
          <a:custGeom>
            <a:avLst/>
            <a:gdLst/>
            <a:ahLst/>
            <a:cxnLst/>
            <a:rect r="r" b="b" t="t" l="l"/>
            <a:pathLst>
              <a:path h="1704950" w="2303987">
                <a:moveTo>
                  <a:pt x="0" y="0"/>
                </a:moveTo>
                <a:lnTo>
                  <a:pt x="2303987" y="0"/>
                </a:lnTo>
                <a:lnTo>
                  <a:pt x="2303987" y="1704950"/>
                </a:lnTo>
                <a:lnTo>
                  <a:pt x="0" y="1704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910333" y="2664000"/>
            <a:ext cx="2701131" cy="1951567"/>
          </a:xfrm>
          <a:custGeom>
            <a:avLst/>
            <a:gdLst/>
            <a:ahLst/>
            <a:cxnLst/>
            <a:rect r="r" b="b" t="t" l="l"/>
            <a:pathLst>
              <a:path h="1951567" w="2701131">
                <a:moveTo>
                  <a:pt x="0" y="0"/>
                </a:moveTo>
                <a:lnTo>
                  <a:pt x="2701131" y="0"/>
                </a:lnTo>
                <a:lnTo>
                  <a:pt x="2701131" y="1951567"/>
                </a:lnTo>
                <a:lnTo>
                  <a:pt x="0" y="1951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386105">
            <a:off x="4858507" y="2727671"/>
            <a:ext cx="435348" cy="542133"/>
          </a:xfrm>
          <a:custGeom>
            <a:avLst/>
            <a:gdLst/>
            <a:ahLst/>
            <a:cxnLst/>
            <a:rect r="r" b="b" t="t" l="l"/>
            <a:pathLst>
              <a:path h="542133" w="435348">
                <a:moveTo>
                  <a:pt x="0" y="0"/>
                </a:moveTo>
                <a:lnTo>
                  <a:pt x="435348" y="0"/>
                </a:lnTo>
                <a:lnTo>
                  <a:pt x="435348" y="542133"/>
                </a:lnTo>
                <a:lnTo>
                  <a:pt x="0" y="5421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79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79060" y="1273847"/>
            <a:ext cx="5922661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El mBot2 solo tiene integrado un sensor de luz. Dicho sensor, se encuentra dentro de su tarjeta controladora llamada Cyberpi.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3820" y="804181"/>
            <a:ext cx="5680714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7"/>
              </a:lnSpc>
            </a:pPr>
            <a:r>
              <a:rPr lang="en-US" sz="21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3. PREPARA EL MBOT PARA SEGUIR LA LUZ.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93165" y="1747824"/>
            <a:ext cx="1668621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1.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Localízalo en tu robot: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81512" y="1733342"/>
            <a:ext cx="3389337" cy="836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2.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Prepara el sensor 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para que pueda captar un haz de luz direccional. </a:t>
            </a: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Recorta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 un trozo de papel o post-it </a:t>
            </a: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enrollado 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y </a:t>
            </a: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pégalo orientado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 encima del sensor. Mantenlo así pare el resto del reto: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3386" y="2475144"/>
            <a:ext cx="1774669" cy="230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2"/>
              </a:lnSpc>
              <a:spcBef>
                <a:spcPct val="0"/>
              </a:spcBef>
            </a:pPr>
            <a:r>
              <a:rPr lang="en-US" sz="1287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rPr>
              <a:t>El texto del párrafo</a:t>
            </a:r>
          </a:p>
        </p:txBody>
      </p:sp>
      <p:sp>
        <p:nvSpPr>
          <p:cNvPr name="TextBox 20" id="20"/>
          <p:cNvSpPr txBox="true"/>
          <p:nvPr/>
        </p:nvSpPr>
        <p:spPr>
          <a:xfrm rot="-274712">
            <a:off x="3696962" y="2621712"/>
            <a:ext cx="1049302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¡Pégalo con cinta o celo si es necesario!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673307" y="788159"/>
            <a:ext cx="6213385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682181" y="779286"/>
            <a:ext cx="0" cy="1311368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2235646" y="779286"/>
            <a:ext cx="0" cy="1311368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3788953" y="779286"/>
            <a:ext cx="0" cy="1311368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5333386" y="779286"/>
            <a:ext cx="0" cy="1311368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V="true">
            <a:off x="6877819" y="779286"/>
            <a:ext cx="0" cy="1311368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1635412" y="465943"/>
            <a:ext cx="4005904" cy="533309"/>
            <a:chOff x="0" y="0"/>
            <a:chExt cx="629721" cy="8383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29721" cy="83835"/>
            </a:xfrm>
            <a:custGeom>
              <a:avLst/>
              <a:gdLst/>
              <a:ahLst/>
              <a:cxnLst/>
              <a:rect r="r" b="b" t="t" l="l"/>
              <a:pathLst>
                <a:path h="83835" w="629721">
                  <a:moveTo>
                    <a:pt x="3865" y="0"/>
                  </a:moveTo>
                  <a:lnTo>
                    <a:pt x="625856" y="0"/>
                  </a:lnTo>
                  <a:cubicBezTo>
                    <a:pt x="627991" y="0"/>
                    <a:pt x="629721" y="1731"/>
                    <a:pt x="629721" y="3865"/>
                  </a:cubicBezTo>
                  <a:lnTo>
                    <a:pt x="629721" y="79970"/>
                  </a:lnTo>
                  <a:cubicBezTo>
                    <a:pt x="629721" y="82105"/>
                    <a:pt x="627991" y="83835"/>
                    <a:pt x="625856" y="83835"/>
                  </a:cubicBezTo>
                  <a:lnTo>
                    <a:pt x="3865" y="83835"/>
                  </a:lnTo>
                  <a:cubicBezTo>
                    <a:pt x="2840" y="83835"/>
                    <a:pt x="1857" y="83428"/>
                    <a:pt x="1132" y="82703"/>
                  </a:cubicBezTo>
                  <a:cubicBezTo>
                    <a:pt x="407" y="81978"/>
                    <a:pt x="0" y="80995"/>
                    <a:pt x="0" y="79970"/>
                  </a:cubicBezTo>
                  <a:lnTo>
                    <a:pt x="0" y="3865"/>
                  </a:lnTo>
                  <a:cubicBezTo>
                    <a:pt x="0" y="1731"/>
                    <a:pt x="1731" y="0"/>
                    <a:pt x="3865" y="0"/>
                  </a:cubicBezTo>
                  <a:close/>
                </a:path>
              </a:pathLst>
            </a:custGeom>
            <a:solidFill>
              <a:srgbClr val="929596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629721" cy="102885"/>
            </a:xfrm>
            <a:prstGeom prst="rect">
              <a:avLst/>
            </a:prstGeom>
          </p:spPr>
          <p:txBody>
            <a:bodyPr anchor="ctr" rtlCol="false" tIns="23662" lIns="23662" bIns="23662" rIns="23662"/>
            <a:lstStyle/>
            <a:p>
              <a:pPr algn="ctr" marL="0" indent="0" lvl="0">
                <a:lnSpc>
                  <a:spcPts val="1777"/>
                </a:lnSpc>
                <a:spcBef>
                  <a:spcPct val="0"/>
                </a:spcBef>
              </a:pPr>
              <a:r>
                <a:rPr lang="en-US" b="true" sz="1269">
                  <a:solidFill>
                    <a:srgbClr val="FFFFFF"/>
                  </a:solidFill>
                  <a:latin typeface="TT Octosquares Bold"/>
                  <a:ea typeface="TT Octosquares Bold"/>
                  <a:cs typeface="TT Octosquares Bold"/>
                  <a:sym typeface="TT Octosquares Bold"/>
                </a:rPr>
                <a:t>SECUENCIA COMPETENCIAL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11561" y="1582527"/>
            <a:ext cx="923492" cy="923492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0C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23662" lIns="23662" bIns="23662" rIns="23662"/>
            <a:lstStyle/>
            <a:p>
              <a:pPr algn="ctr">
                <a:lnSpc>
                  <a:spcPts val="1434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65027" y="1582527"/>
            <a:ext cx="923492" cy="923492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5D8B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23662" lIns="23662" bIns="23662" rIns="23662"/>
            <a:lstStyle/>
            <a:p>
              <a:pPr algn="ctr">
                <a:lnSpc>
                  <a:spcPts val="143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318333" y="1582527"/>
            <a:ext cx="923492" cy="923492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FAAC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23662" lIns="23662" bIns="23662" rIns="23662"/>
            <a:lstStyle/>
            <a:p>
              <a:pPr algn="ctr">
                <a:lnSpc>
                  <a:spcPts val="1434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0" y="2656521"/>
            <a:ext cx="1346615" cy="286853"/>
            <a:chOff x="0" y="0"/>
            <a:chExt cx="833291" cy="17750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33291" cy="177506"/>
            </a:xfrm>
            <a:custGeom>
              <a:avLst/>
              <a:gdLst/>
              <a:ahLst/>
              <a:cxnLst/>
              <a:rect r="r" b="b" t="t" l="l"/>
              <a:pathLst>
                <a:path h="177506" w="833291">
                  <a:moveTo>
                    <a:pt x="88753" y="0"/>
                  </a:moveTo>
                  <a:lnTo>
                    <a:pt x="744538" y="0"/>
                  </a:lnTo>
                  <a:cubicBezTo>
                    <a:pt x="793555" y="0"/>
                    <a:pt x="833291" y="39736"/>
                    <a:pt x="833291" y="88753"/>
                  </a:cubicBezTo>
                  <a:lnTo>
                    <a:pt x="833291" y="88753"/>
                  </a:lnTo>
                  <a:cubicBezTo>
                    <a:pt x="833291" y="112292"/>
                    <a:pt x="823941" y="134866"/>
                    <a:pt x="807296" y="151511"/>
                  </a:cubicBezTo>
                  <a:cubicBezTo>
                    <a:pt x="790652" y="168155"/>
                    <a:pt x="768077" y="177506"/>
                    <a:pt x="744538" y="177506"/>
                  </a:cubicBezTo>
                  <a:lnTo>
                    <a:pt x="88753" y="177506"/>
                  </a:lnTo>
                  <a:cubicBezTo>
                    <a:pt x="65214" y="177506"/>
                    <a:pt x="42640" y="168155"/>
                    <a:pt x="25995" y="151511"/>
                  </a:cubicBezTo>
                  <a:cubicBezTo>
                    <a:pt x="9351" y="134866"/>
                    <a:pt x="0" y="112292"/>
                    <a:pt x="0" y="88753"/>
                  </a:cubicBezTo>
                  <a:lnTo>
                    <a:pt x="0" y="88753"/>
                  </a:lnTo>
                  <a:cubicBezTo>
                    <a:pt x="0" y="65214"/>
                    <a:pt x="9351" y="42640"/>
                    <a:pt x="25995" y="25995"/>
                  </a:cubicBezTo>
                  <a:cubicBezTo>
                    <a:pt x="42640" y="9351"/>
                    <a:pt x="65214" y="0"/>
                    <a:pt x="88753" y="0"/>
                  </a:cubicBezTo>
                  <a:close/>
                </a:path>
              </a:pathLst>
            </a:custGeom>
            <a:solidFill>
              <a:srgbClr val="EDC0C1"/>
            </a:solidFill>
            <a:ln cap="rnd">
              <a:noFill/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833291" cy="206081"/>
            </a:xfrm>
            <a:prstGeom prst="rect">
              <a:avLst/>
            </a:prstGeom>
          </p:spPr>
          <p:txBody>
            <a:bodyPr anchor="ctr" rtlCol="false" tIns="23662" lIns="23662" bIns="23662" rIns="23662"/>
            <a:lstStyle/>
            <a:p>
              <a:pPr algn="ctr" marL="0" indent="0" lvl="0">
                <a:lnSpc>
                  <a:spcPts val="1518"/>
                </a:lnSpc>
                <a:spcBef>
                  <a:spcPct val="0"/>
                </a:spcBef>
              </a:pPr>
              <a:r>
                <a:rPr lang="en-US" b="true" sz="1084">
                  <a:solidFill>
                    <a:srgbClr val="010204"/>
                  </a:solidFill>
                  <a:latin typeface="Exo 2 Bold"/>
                  <a:ea typeface="Exo 2 Bold"/>
                  <a:cs typeface="Exo 2 Bold"/>
                  <a:sym typeface="Exo 2 Bold"/>
                </a:rPr>
                <a:t>MIEDOS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553466" y="2656521"/>
            <a:ext cx="1346615" cy="286853"/>
            <a:chOff x="0" y="0"/>
            <a:chExt cx="833291" cy="17750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33291" cy="177506"/>
            </a:xfrm>
            <a:custGeom>
              <a:avLst/>
              <a:gdLst/>
              <a:ahLst/>
              <a:cxnLst/>
              <a:rect r="r" b="b" t="t" l="l"/>
              <a:pathLst>
                <a:path h="177506" w="833291">
                  <a:moveTo>
                    <a:pt x="88753" y="0"/>
                  </a:moveTo>
                  <a:lnTo>
                    <a:pt x="744538" y="0"/>
                  </a:lnTo>
                  <a:cubicBezTo>
                    <a:pt x="793555" y="0"/>
                    <a:pt x="833291" y="39736"/>
                    <a:pt x="833291" y="88753"/>
                  </a:cubicBezTo>
                  <a:lnTo>
                    <a:pt x="833291" y="88753"/>
                  </a:lnTo>
                  <a:cubicBezTo>
                    <a:pt x="833291" y="112292"/>
                    <a:pt x="823941" y="134866"/>
                    <a:pt x="807296" y="151511"/>
                  </a:cubicBezTo>
                  <a:cubicBezTo>
                    <a:pt x="790652" y="168155"/>
                    <a:pt x="768077" y="177506"/>
                    <a:pt x="744538" y="177506"/>
                  </a:cubicBezTo>
                  <a:lnTo>
                    <a:pt x="88753" y="177506"/>
                  </a:lnTo>
                  <a:cubicBezTo>
                    <a:pt x="65214" y="177506"/>
                    <a:pt x="42640" y="168155"/>
                    <a:pt x="25995" y="151511"/>
                  </a:cubicBezTo>
                  <a:cubicBezTo>
                    <a:pt x="9351" y="134866"/>
                    <a:pt x="0" y="112292"/>
                    <a:pt x="0" y="88753"/>
                  </a:cubicBezTo>
                  <a:lnTo>
                    <a:pt x="0" y="88753"/>
                  </a:lnTo>
                  <a:cubicBezTo>
                    <a:pt x="0" y="65214"/>
                    <a:pt x="9351" y="42640"/>
                    <a:pt x="25995" y="25995"/>
                  </a:cubicBezTo>
                  <a:cubicBezTo>
                    <a:pt x="42640" y="9351"/>
                    <a:pt x="65214" y="0"/>
                    <a:pt x="88753" y="0"/>
                  </a:cubicBezTo>
                  <a:close/>
                </a:path>
              </a:pathLst>
            </a:custGeom>
            <a:solidFill>
              <a:srgbClr val="D5D8B9"/>
            </a:solidFill>
            <a:ln cap="rnd">
              <a:noFill/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833291" cy="206081"/>
            </a:xfrm>
            <a:prstGeom prst="rect">
              <a:avLst/>
            </a:prstGeom>
          </p:spPr>
          <p:txBody>
            <a:bodyPr anchor="ctr" rtlCol="false" tIns="23662" lIns="23662" bIns="23662" rIns="23662"/>
            <a:lstStyle/>
            <a:p>
              <a:pPr algn="ctr" marL="0" indent="0" lvl="0">
                <a:lnSpc>
                  <a:spcPts val="1518"/>
                </a:lnSpc>
                <a:spcBef>
                  <a:spcPct val="0"/>
                </a:spcBef>
              </a:pPr>
              <a:r>
                <a:rPr lang="en-US" b="true" sz="1084">
                  <a:solidFill>
                    <a:srgbClr val="010204"/>
                  </a:solidFill>
                  <a:latin typeface="Exo 2 Bold"/>
                  <a:ea typeface="Exo 2 Bold"/>
                  <a:cs typeface="Exo 2 Bold"/>
                  <a:sym typeface="Exo 2 Bold"/>
                </a:rPr>
                <a:t>INTUICIÓN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106772" y="2656521"/>
            <a:ext cx="1346615" cy="286853"/>
            <a:chOff x="0" y="0"/>
            <a:chExt cx="833291" cy="17750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33291" cy="177506"/>
            </a:xfrm>
            <a:custGeom>
              <a:avLst/>
              <a:gdLst/>
              <a:ahLst/>
              <a:cxnLst/>
              <a:rect r="r" b="b" t="t" l="l"/>
              <a:pathLst>
                <a:path h="177506" w="833291">
                  <a:moveTo>
                    <a:pt x="88753" y="0"/>
                  </a:moveTo>
                  <a:lnTo>
                    <a:pt x="744538" y="0"/>
                  </a:lnTo>
                  <a:cubicBezTo>
                    <a:pt x="793555" y="0"/>
                    <a:pt x="833291" y="39736"/>
                    <a:pt x="833291" y="88753"/>
                  </a:cubicBezTo>
                  <a:lnTo>
                    <a:pt x="833291" y="88753"/>
                  </a:lnTo>
                  <a:cubicBezTo>
                    <a:pt x="833291" y="112292"/>
                    <a:pt x="823941" y="134866"/>
                    <a:pt x="807296" y="151511"/>
                  </a:cubicBezTo>
                  <a:cubicBezTo>
                    <a:pt x="790652" y="168155"/>
                    <a:pt x="768077" y="177506"/>
                    <a:pt x="744538" y="177506"/>
                  </a:cubicBezTo>
                  <a:lnTo>
                    <a:pt x="88753" y="177506"/>
                  </a:lnTo>
                  <a:cubicBezTo>
                    <a:pt x="65214" y="177506"/>
                    <a:pt x="42640" y="168155"/>
                    <a:pt x="25995" y="151511"/>
                  </a:cubicBezTo>
                  <a:cubicBezTo>
                    <a:pt x="9351" y="134866"/>
                    <a:pt x="0" y="112292"/>
                    <a:pt x="0" y="88753"/>
                  </a:cubicBezTo>
                  <a:lnTo>
                    <a:pt x="0" y="88753"/>
                  </a:lnTo>
                  <a:cubicBezTo>
                    <a:pt x="0" y="65214"/>
                    <a:pt x="9351" y="42640"/>
                    <a:pt x="25995" y="25995"/>
                  </a:cubicBezTo>
                  <a:cubicBezTo>
                    <a:pt x="42640" y="9351"/>
                    <a:pt x="65214" y="0"/>
                    <a:pt x="88753" y="0"/>
                  </a:cubicBezTo>
                  <a:close/>
                </a:path>
              </a:pathLst>
            </a:custGeom>
            <a:solidFill>
              <a:srgbClr val="CFAACD"/>
            </a:solidFill>
            <a:ln cap="rnd">
              <a:noFill/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833291" cy="206081"/>
            </a:xfrm>
            <a:prstGeom prst="rect">
              <a:avLst/>
            </a:prstGeom>
          </p:spPr>
          <p:txBody>
            <a:bodyPr anchor="ctr" rtlCol="false" tIns="23662" lIns="23662" bIns="23662" rIns="23662"/>
            <a:lstStyle/>
            <a:p>
              <a:pPr algn="ctr" marL="0" indent="0" lvl="0">
                <a:lnSpc>
                  <a:spcPts val="1518"/>
                </a:lnSpc>
                <a:spcBef>
                  <a:spcPct val="0"/>
                </a:spcBef>
              </a:pPr>
              <a:r>
                <a:rPr lang="en-US" b="true" sz="1084">
                  <a:solidFill>
                    <a:srgbClr val="010204"/>
                  </a:solidFill>
                  <a:latin typeface="Exo 2 Bold"/>
                  <a:ea typeface="Exo 2 Bold"/>
                  <a:cs typeface="Exo 2 Bold"/>
                  <a:sym typeface="Exo 2 Bold"/>
                </a:rPr>
                <a:t>RECUERDOS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871640" y="1582527"/>
            <a:ext cx="923492" cy="923492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C9DE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23662" lIns="23662" bIns="23662" rIns="23662"/>
            <a:lstStyle/>
            <a:p>
              <a:pPr algn="ctr">
                <a:lnSpc>
                  <a:spcPts val="1434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4660079" y="2656521"/>
            <a:ext cx="1346615" cy="286853"/>
            <a:chOff x="0" y="0"/>
            <a:chExt cx="833291" cy="17750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33291" cy="177506"/>
            </a:xfrm>
            <a:custGeom>
              <a:avLst/>
              <a:gdLst/>
              <a:ahLst/>
              <a:cxnLst/>
              <a:rect r="r" b="b" t="t" l="l"/>
              <a:pathLst>
                <a:path h="177506" w="833291">
                  <a:moveTo>
                    <a:pt x="88753" y="0"/>
                  </a:moveTo>
                  <a:lnTo>
                    <a:pt x="744538" y="0"/>
                  </a:lnTo>
                  <a:cubicBezTo>
                    <a:pt x="793555" y="0"/>
                    <a:pt x="833291" y="39736"/>
                    <a:pt x="833291" y="88753"/>
                  </a:cubicBezTo>
                  <a:lnTo>
                    <a:pt x="833291" y="88753"/>
                  </a:lnTo>
                  <a:cubicBezTo>
                    <a:pt x="833291" y="112292"/>
                    <a:pt x="823941" y="134866"/>
                    <a:pt x="807296" y="151511"/>
                  </a:cubicBezTo>
                  <a:cubicBezTo>
                    <a:pt x="790652" y="168155"/>
                    <a:pt x="768077" y="177506"/>
                    <a:pt x="744538" y="177506"/>
                  </a:cubicBezTo>
                  <a:lnTo>
                    <a:pt x="88753" y="177506"/>
                  </a:lnTo>
                  <a:cubicBezTo>
                    <a:pt x="65214" y="177506"/>
                    <a:pt x="42640" y="168155"/>
                    <a:pt x="25995" y="151511"/>
                  </a:cubicBezTo>
                  <a:cubicBezTo>
                    <a:pt x="9351" y="134866"/>
                    <a:pt x="0" y="112292"/>
                    <a:pt x="0" y="88753"/>
                  </a:cubicBezTo>
                  <a:lnTo>
                    <a:pt x="0" y="88753"/>
                  </a:lnTo>
                  <a:cubicBezTo>
                    <a:pt x="0" y="65214"/>
                    <a:pt x="9351" y="42640"/>
                    <a:pt x="25995" y="25995"/>
                  </a:cubicBezTo>
                  <a:cubicBezTo>
                    <a:pt x="42640" y="9351"/>
                    <a:pt x="65214" y="0"/>
                    <a:pt x="88753" y="0"/>
                  </a:cubicBezTo>
                  <a:close/>
                </a:path>
              </a:pathLst>
            </a:custGeom>
            <a:solidFill>
              <a:srgbClr val="B6C9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833291" cy="206081"/>
            </a:xfrm>
            <a:prstGeom prst="rect">
              <a:avLst/>
            </a:prstGeom>
          </p:spPr>
          <p:txBody>
            <a:bodyPr anchor="ctr" rtlCol="false" tIns="23662" lIns="23662" bIns="23662" rIns="23662"/>
            <a:lstStyle/>
            <a:p>
              <a:pPr algn="ctr" marL="0" indent="0" lvl="0">
                <a:lnSpc>
                  <a:spcPts val="1518"/>
                </a:lnSpc>
                <a:spcBef>
                  <a:spcPct val="0"/>
                </a:spcBef>
              </a:pPr>
              <a:r>
                <a:rPr lang="en-US" b="true" sz="1084">
                  <a:solidFill>
                    <a:srgbClr val="010204"/>
                  </a:solidFill>
                  <a:latin typeface="Exo 2 Bold"/>
                  <a:ea typeface="Exo 2 Bold"/>
                  <a:cs typeface="Exo 2 Bold"/>
                  <a:sym typeface="Exo 2 Bold"/>
                </a:rPr>
                <a:t>DESEOS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424946" y="1582527"/>
            <a:ext cx="923492" cy="923492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DAA0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23662" lIns="23662" bIns="23662" rIns="23662"/>
            <a:lstStyle/>
            <a:p>
              <a:pPr algn="ctr">
                <a:lnSpc>
                  <a:spcPts val="1434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6213385" y="2656521"/>
            <a:ext cx="1346615" cy="286853"/>
            <a:chOff x="0" y="0"/>
            <a:chExt cx="833291" cy="17750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33291" cy="177506"/>
            </a:xfrm>
            <a:custGeom>
              <a:avLst/>
              <a:gdLst/>
              <a:ahLst/>
              <a:cxnLst/>
              <a:rect r="r" b="b" t="t" l="l"/>
              <a:pathLst>
                <a:path h="177506" w="833291">
                  <a:moveTo>
                    <a:pt x="88753" y="0"/>
                  </a:moveTo>
                  <a:lnTo>
                    <a:pt x="744538" y="0"/>
                  </a:lnTo>
                  <a:cubicBezTo>
                    <a:pt x="793555" y="0"/>
                    <a:pt x="833291" y="39736"/>
                    <a:pt x="833291" y="88753"/>
                  </a:cubicBezTo>
                  <a:lnTo>
                    <a:pt x="833291" y="88753"/>
                  </a:lnTo>
                  <a:cubicBezTo>
                    <a:pt x="833291" y="112292"/>
                    <a:pt x="823941" y="134866"/>
                    <a:pt x="807296" y="151511"/>
                  </a:cubicBezTo>
                  <a:cubicBezTo>
                    <a:pt x="790652" y="168155"/>
                    <a:pt x="768077" y="177506"/>
                    <a:pt x="744538" y="177506"/>
                  </a:cubicBezTo>
                  <a:lnTo>
                    <a:pt x="88753" y="177506"/>
                  </a:lnTo>
                  <a:cubicBezTo>
                    <a:pt x="65214" y="177506"/>
                    <a:pt x="42640" y="168155"/>
                    <a:pt x="25995" y="151511"/>
                  </a:cubicBezTo>
                  <a:cubicBezTo>
                    <a:pt x="9351" y="134866"/>
                    <a:pt x="0" y="112292"/>
                    <a:pt x="0" y="88753"/>
                  </a:cubicBezTo>
                  <a:lnTo>
                    <a:pt x="0" y="88753"/>
                  </a:lnTo>
                  <a:cubicBezTo>
                    <a:pt x="0" y="65214"/>
                    <a:pt x="9351" y="42640"/>
                    <a:pt x="25995" y="25995"/>
                  </a:cubicBezTo>
                  <a:cubicBezTo>
                    <a:pt x="42640" y="9351"/>
                    <a:pt x="65214" y="0"/>
                    <a:pt x="88753" y="0"/>
                  </a:cubicBezTo>
                  <a:close/>
                </a:path>
              </a:pathLst>
            </a:custGeom>
            <a:solidFill>
              <a:srgbClr val="E5DAA0"/>
            </a:solidFill>
            <a:ln cap="rnd">
              <a:noFill/>
              <a:prstDash val="solid"/>
              <a:round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833291" cy="206081"/>
            </a:xfrm>
            <a:prstGeom prst="rect">
              <a:avLst/>
            </a:prstGeom>
          </p:spPr>
          <p:txBody>
            <a:bodyPr anchor="ctr" rtlCol="false" tIns="23662" lIns="23662" bIns="23662" rIns="23662"/>
            <a:lstStyle/>
            <a:p>
              <a:pPr algn="ctr" marL="0" indent="0" lvl="0">
                <a:lnSpc>
                  <a:spcPts val="1518"/>
                </a:lnSpc>
                <a:spcBef>
                  <a:spcPct val="0"/>
                </a:spcBef>
              </a:pPr>
              <a:r>
                <a:rPr lang="en-US" b="true" sz="1084">
                  <a:solidFill>
                    <a:srgbClr val="010204"/>
                  </a:solidFill>
                  <a:latin typeface="Exo 2 Bold"/>
                  <a:ea typeface="Exo 2 Bold"/>
                  <a:cs typeface="Exo 2 Bold"/>
                  <a:sym typeface="Exo 2 Bold"/>
                </a:rPr>
                <a:t>EMOCIONES</a:t>
              </a: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6185438" y="678938"/>
            <a:ext cx="701255" cy="57853"/>
          </a:xfrm>
          <a:custGeom>
            <a:avLst/>
            <a:gdLst/>
            <a:ahLst/>
            <a:cxnLst/>
            <a:rect r="r" b="b" t="t" l="l"/>
            <a:pathLst>
              <a:path h="57853" w="701255">
                <a:moveTo>
                  <a:pt x="0" y="0"/>
                </a:moveTo>
                <a:lnTo>
                  <a:pt x="701255" y="0"/>
                </a:lnTo>
                <a:lnTo>
                  <a:pt x="701255" y="57854"/>
                </a:lnTo>
                <a:lnTo>
                  <a:pt x="0" y="57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372015" y="1864130"/>
            <a:ext cx="602585" cy="422563"/>
          </a:xfrm>
          <a:custGeom>
            <a:avLst/>
            <a:gdLst/>
            <a:ahLst/>
            <a:cxnLst/>
            <a:rect r="r" b="b" t="t" l="l"/>
            <a:pathLst>
              <a:path h="422563" w="602585">
                <a:moveTo>
                  <a:pt x="0" y="0"/>
                </a:moveTo>
                <a:lnTo>
                  <a:pt x="602585" y="0"/>
                </a:lnTo>
                <a:lnTo>
                  <a:pt x="602585" y="422562"/>
                </a:lnTo>
                <a:lnTo>
                  <a:pt x="0" y="422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5104406" y="1790321"/>
            <a:ext cx="596640" cy="530264"/>
          </a:xfrm>
          <a:custGeom>
            <a:avLst/>
            <a:gdLst/>
            <a:ahLst/>
            <a:cxnLst/>
            <a:rect r="r" b="b" t="t" l="l"/>
            <a:pathLst>
              <a:path h="530264" w="596640">
                <a:moveTo>
                  <a:pt x="0" y="0"/>
                </a:moveTo>
                <a:lnTo>
                  <a:pt x="596640" y="0"/>
                </a:lnTo>
                <a:lnTo>
                  <a:pt x="596640" y="530263"/>
                </a:lnTo>
                <a:lnTo>
                  <a:pt x="0" y="530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-4780561">
            <a:off x="1968464" y="1782492"/>
            <a:ext cx="523562" cy="523562"/>
          </a:xfrm>
          <a:custGeom>
            <a:avLst/>
            <a:gdLst/>
            <a:ahLst/>
            <a:cxnLst/>
            <a:rect r="r" b="b" t="t" l="l"/>
            <a:pathLst>
              <a:path h="523562" w="523562">
                <a:moveTo>
                  <a:pt x="0" y="0"/>
                </a:moveTo>
                <a:lnTo>
                  <a:pt x="523563" y="0"/>
                </a:lnTo>
                <a:lnTo>
                  <a:pt x="523563" y="523562"/>
                </a:lnTo>
                <a:lnTo>
                  <a:pt x="0" y="5235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3457415">
            <a:off x="511347" y="597816"/>
            <a:ext cx="341667" cy="380688"/>
          </a:xfrm>
          <a:custGeom>
            <a:avLst/>
            <a:gdLst/>
            <a:ahLst/>
            <a:cxnLst/>
            <a:rect r="r" b="b" t="t" l="l"/>
            <a:pathLst>
              <a:path h="380688" w="341667">
                <a:moveTo>
                  <a:pt x="0" y="0"/>
                </a:moveTo>
                <a:lnTo>
                  <a:pt x="341667" y="0"/>
                </a:lnTo>
                <a:lnTo>
                  <a:pt x="341667" y="380687"/>
                </a:lnTo>
                <a:lnTo>
                  <a:pt x="0" y="380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3555294" y="1832991"/>
            <a:ext cx="453701" cy="453701"/>
          </a:xfrm>
          <a:custGeom>
            <a:avLst/>
            <a:gdLst/>
            <a:ahLst/>
            <a:cxnLst/>
            <a:rect r="r" b="b" t="t" l="l"/>
            <a:pathLst>
              <a:path h="453701" w="453701">
                <a:moveTo>
                  <a:pt x="0" y="0"/>
                </a:moveTo>
                <a:lnTo>
                  <a:pt x="453701" y="0"/>
                </a:lnTo>
                <a:lnTo>
                  <a:pt x="453701" y="453701"/>
                </a:lnTo>
                <a:lnTo>
                  <a:pt x="0" y="4537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6612062" y="1771358"/>
            <a:ext cx="549262" cy="545829"/>
          </a:xfrm>
          <a:custGeom>
            <a:avLst/>
            <a:gdLst/>
            <a:ahLst/>
            <a:cxnLst/>
            <a:rect r="r" b="b" t="t" l="l"/>
            <a:pathLst>
              <a:path h="545829" w="549262">
                <a:moveTo>
                  <a:pt x="0" y="0"/>
                </a:moveTo>
                <a:lnTo>
                  <a:pt x="549262" y="0"/>
                </a:lnTo>
                <a:lnTo>
                  <a:pt x="549262" y="545829"/>
                </a:lnTo>
                <a:lnTo>
                  <a:pt x="0" y="5458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0" y="3041381"/>
            <a:ext cx="1346615" cy="99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"/>
              </a:lnSpc>
            </a:pPr>
            <a:r>
              <a:rPr lang="en-US" sz="838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SENSOR DE ULTRASONIDO</a:t>
            </a:r>
          </a:p>
          <a:p>
            <a:pPr algn="ctr">
              <a:lnSpc>
                <a:spcPts val="1173"/>
              </a:lnSpc>
            </a:pPr>
          </a:p>
          <a:p>
            <a:pPr algn="ctr">
              <a:lnSpc>
                <a:spcPts val="1173"/>
              </a:lnSpc>
              <a:spcBef>
                <a:spcPct val="0"/>
              </a:spcBef>
            </a:pPr>
            <a:r>
              <a:rPr lang="en-US" sz="838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A través de este reto se aprenderá a programar el sensor de ultrasonido y los motores de desplazamiento del robot.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4660079" y="3041381"/>
            <a:ext cx="1346615" cy="99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"/>
              </a:lnSpc>
            </a:pPr>
            <a:r>
              <a:rPr lang="en-US" sz="838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RECONOCIMIENTO DE VOZ</a:t>
            </a:r>
          </a:p>
          <a:p>
            <a:pPr algn="ctr">
              <a:lnSpc>
                <a:spcPts val="1173"/>
              </a:lnSpc>
            </a:pPr>
          </a:p>
          <a:p>
            <a:pPr algn="ctr">
              <a:lnSpc>
                <a:spcPts val="1173"/>
              </a:lnSpc>
              <a:spcBef>
                <a:spcPct val="0"/>
              </a:spcBef>
            </a:pPr>
            <a:r>
              <a:rPr lang="en-US" sz="838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Una de las funciones más interesantes que tiene el robot es la de reconocer instrucciones a través de su micrófono.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106772" y="3041381"/>
            <a:ext cx="1346615" cy="1279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"/>
              </a:lnSpc>
            </a:pPr>
            <a:r>
              <a:rPr lang="en-US" b="true" sz="838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SEGUIDOR DE LÍNEA</a:t>
            </a:r>
          </a:p>
          <a:p>
            <a:pPr algn="ctr">
              <a:lnSpc>
                <a:spcPts val="1173"/>
              </a:lnSpc>
            </a:pPr>
          </a:p>
          <a:p>
            <a:pPr algn="ctr">
              <a:lnSpc>
                <a:spcPts val="1173"/>
              </a:lnSpc>
              <a:spcBef>
                <a:spcPct val="0"/>
              </a:spcBef>
            </a:pPr>
            <a:r>
              <a:rPr lang="en-US" sz="838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Con este reto descubrirás el sensor cuádruple RGB del Mbot2, que aunque es muy potente, en este caso se usará con una sola linea negra sobre un fondo blanco.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553466" y="3041381"/>
            <a:ext cx="1346615" cy="1137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"/>
              </a:lnSpc>
            </a:pPr>
            <a:r>
              <a:rPr lang="en-US" sz="838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SEGUIDOR DE LUZ</a:t>
            </a:r>
          </a:p>
          <a:p>
            <a:pPr algn="ctr">
              <a:lnSpc>
                <a:spcPts val="1173"/>
              </a:lnSpc>
            </a:pPr>
          </a:p>
          <a:p>
            <a:pPr algn="ctr">
              <a:lnSpc>
                <a:spcPts val="1173"/>
              </a:lnSpc>
              <a:spcBef>
                <a:spcPct val="0"/>
              </a:spcBef>
            </a:pPr>
            <a:r>
              <a:rPr lang="en-US" sz="838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Con este desafío conseguirás programar el MBot2 para que, a pesar de contar con un solo LDR, pueda dirigirse a hacia la luz.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6213385" y="3041381"/>
            <a:ext cx="1346615" cy="1279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"/>
              </a:lnSpc>
            </a:pPr>
            <a:r>
              <a:rPr lang="en-US" sz="838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MÁQUINA EDUCABLE</a:t>
            </a:r>
          </a:p>
          <a:p>
            <a:pPr algn="ctr">
              <a:lnSpc>
                <a:spcPts val="1173"/>
              </a:lnSpc>
            </a:pPr>
          </a:p>
          <a:p>
            <a:pPr algn="ctr">
              <a:lnSpc>
                <a:spcPts val="1173"/>
              </a:lnSpc>
              <a:spcBef>
                <a:spcPct val="0"/>
              </a:spcBef>
            </a:pPr>
            <a:r>
              <a:rPr lang="en-US" sz="838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En este caso serás tú quien enseñe al MBot2 a expresar emociones a partir de la reacción frente a imágenes con emoticonos. Necesitarás tenerlo conectado a un PC.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31413"/>
            <a:ext cx="5454536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programar el mBot2 necesitas usar la aplicación que te permite dar las instrucciones al robot: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242045" y="1888009"/>
            <a:ext cx="2514573" cy="2675038"/>
          </a:xfrm>
          <a:custGeom>
            <a:avLst/>
            <a:gdLst/>
            <a:ahLst/>
            <a:cxnLst/>
            <a:rect r="r" b="b" t="t" l="l"/>
            <a:pathLst>
              <a:path h="2675038" w="2514573">
                <a:moveTo>
                  <a:pt x="0" y="0"/>
                </a:moveTo>
                <a:lnTo>
                  <a:pt x="2514573" y="0"/>
                </a:lnTo>
                <a:lnTo>
                  <a:pt x="2514573" y="2675038"/>
                </a:lnTo>
                <a:lnTo>
                  <a:pt x="0" y="26750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499" t="0" r="-499" b="-46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36833" y="3315063"/>
            <a:ext cx="774206" cy="801705"/>
          </a:xfrm>
          <a:custGeom>
            <a:avLst/>
            <a:gdLst/>
            <a:ahLst/>
            <a:cxnLst/>
            <a:rect r="r" b="b" t="t" l="l"/>
            <a:pathLst>
              <a:path h="801705" w="774206">
                <a:moveTo>
                  <a:pt x="0" y="0"/>
                </a:moveTo>
                <a:lnTo>
                  <a:pt x="774206" y="0"/>
                </a:lnTo>
                <a:lnTo>
                  <a:pt x="774206" y="801705"/>
                </a:lnTo>
                <a:lnTo>
                  <a:pt x="0" y="8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301025" y="3371581"/>
            <a:ext cx="933718" cy="933718"/>
          </a:xfrm>
          <a:custGeom>
            <a:avLst/>
            <a:gdLst/>
            <a:ahLst/>
            <a:cxnLst/>
            <a:rect r="r" b="b" t="t" l="l"/>
            <a:pathLst>
              <a:path h="933718" w="933718">
                <a:moveTo>
                  <a:pt x="0" y="0"/>
                </a:moveTo>
                <a:lnTo>
                  <a:pt x="933718" y="0"/>
                </a:lnTo>
                <a:lnTo>
                  <a:pt x="933718" y="933718"/>
                </a:lnTo>
                <a:lnTo>
                  <a:pt x="0" y="9337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528801" y="2553229"/>
            <a:ext cx="938666" cy="938666"/>
          </a:xfrm>
          <a:custGeom>
            <a:avLst/>
            <a:gdLst/>
            <a:ahLst/>
            <a:cxnLst/>
            <a:rect r="r" b="b" t="t" l="l"/>
            <a:pathLst>
              <a:path h="938666" w="938666">
                <a:moveTo>
                  <a:pt x="0" y="0"/>
                </a:moveTo>
                <a:lnTo>
                  <a:pt x="938666" y="0"/>
                </a:lnTo>
                <a:lnTo>
                  <a:pt x="938666" y="938666"/>
                </a:lnTo>
                <a:lnTo>
                  <a:pt x="0" y="9386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119286" y="2763248"/>
            <a:ext cx="1409514" cy="46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Guía de uso de Mblock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284452" y="3595866"/>
            <a:ext cx="1183014" cy="46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Video tutorial de Mblock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3453" y="778328"/>
            <a:ext cx="499587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4. PREPARA EL SOFTWARE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2930" y="2279105"/>
            <a:ext cx="3022012" cy="735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Abre </a:t>
            </a:r>
            <a:r>
              <a:rPr lang="en-US" b="true" sz="1414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5" tooltip="https://ide.mblock.cc"/>
              </a:rPr>
              <a:t>mBlock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en tu ordenador o en el entorno de programación en su versión WEB.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64047" y="3107418"/>
            <a:ext cx="254205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 u="sng">
                <a:solidFill>
                  <a:srgbClr val="130E2E"/>
                </a:solidFill>
                <a:latin typeface="Exo 2 Bold"/>
                <a:ea typeface="Exo 2 Bold"/>
                <a:cs typeface="Exo 2 Bold"/>
                <a:sym typeface="Exo 2 Bold"/>
                <a:hlinkClick r:id="rId16" tooltip="https://ide.mblock.cc"/>
              </a:rPr>
              <a:t>https://ide.mblock.cc/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91434" y="4601147"/>
            <a:ext cx="3952901" cy="1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tutoriales</a:t>
            </a: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7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98088"/>
            <a:ext cx="2767070" cy="9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Realiza la programación adecuada para que el robot pueda dirigirse hacia un haz de luz.</a:t>
            </a:r>
          </a:p>
          <a:p>
            <a:pPr algn="just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926821" y="1426663"/>
            <a:ext cx="2978622" cy="3203186"/>
          </a:xfrm>
          <a:custGeom>
            <a:avLst/>
            <a:gdLst/>
            <a:ahLst/>
            <a:cxnLst/>
            <a:rect r="r" b="b" t="t" l="l"/>
            <a:pathLst>
              <a:path h="3203186" w="2978622">
                <a:moveTo>
                  <a:pt x="0" y="0"/>
                </a:moveTo>
                <a:lnTo>
                  <a:pt x="2978622" y="0"/>
                </a:lnTo>
                <a:lnTo>
                  <a:pt x="2978622" y="3203186"/>
                </a:lnTo>
                <a:lnTo>
                  <a:pt x="0" y="32031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049" t="-466" r="-1049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864389" y="3279890"/>
            <a:ext cx="1103486" cy="1111620"/>
          </a:xfrm>
          <a:custGeom>
            <a:avLst/>
            <a:gdLst/>
            <a:ahLst/>
            <a:cxnLst/>
            <a:rect r="r" b="b" t="t" l="l"/>
            <a:pathLst>
              <a:path h="1111620" w="1103486">
                <a:moveTo>
                  <a:pt x="0" y="0"/>
                </a:moveTo>
                <a:lnTo>
                  <a:pt x="1103486" y="0"/>
                </a:lnTo>
                <a:lnTo>
                  <a:pt x="1103486" y="1111620"/>
                </a:lnTo>
                <a:lnTo>
                  <a:pt x="0" y="11116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01527" y="819837"/>
            <a:ext cx="4436459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b="true" sz="27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5. PROGRAMA EL MBOT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61084" y="2269823"/>
            <a:ext cx="2818916" cy="1237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5348" indent="-152674" lvl="1">
              <a:lnSpc>
                <a:spcPts val="1980"/>
              </a:lnSpc>
              <a:buFont typeface="Arial"/>
              <a:buChar char="•"/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Programa el robot siguiendo las </a:t>
            </a:r>
            <a:r>
              <a:rPr lang="en-US" b="true" sz="1414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pistas/pasos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que tienes a continuación.</a:t>
            </a:r>
          </a:p>
          <a:p>
            <a:pPr algn="just" marL="305348" indent="-152674" lvl="1">
              <a:lnSpc>
                <a:spcPts val="1980"/>
              </a:lnSpc>
              <a:buFont typeface="Arial"/>
              <a:buChar char="•"/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Recuerda vas a utilizar el </a:t>
            </a:r>
            <a:r>
              <a:rPr lang="en-US" b="true" sz="1414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sensor de luz 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del mBot2.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042390" y="2116569"/>
            <a:ext cx="2747483" cy="1278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¿Sabes cómo funciona el sensor de luz?</a:t>
            </a:r>
          </a:p>
          <a:p>
            <a:pPr algn="l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Puedes ver el video del siguiente QR, pero deberás seguir los pasos de las siguientes fichas para completar el reto.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52541" y="4610799"/>
            <a:ext cx="3952901" cy="11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80"/>
              </a:lnSpc>
              <a:spcBef>
                <a:spcPct val="0"/>
              </a:spcBef>
            </a:pPr>
            <a:r>
              <a:rPr lang="en-US" sz="7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Juegos Robótica</a:t>
            </a:r>
            <a:r>
              <a:rPr lang="en-US" sz="7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Seguidor de luz con un único sensor. </a:t>
            </a:r>
            <a:r>
              <a:rPr lang="en-US" sz="7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3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95563" y="2079080"/>
            <a:ext cx="4653472" cy="1864941"/>
          </a:xfrm>
          <a:custGeom>
            <a:avLst/>
            <a:gdLst/>
            <a:ahLst/>
            <a:cxnLst/>
            <a:rect r="r" b="b" t="t" l="l"/>
            <a:pathLst>
              <a:path h="1864941" w="4653472">
                <a:moveTo>
                  <a:pt x="0" y="0"/>
                </a:moveTo>
                <a:lnTo>
                  <a:pt x="4653472" y="0"/>
                </a:lnTo>
                <a:lnTo>
                  <a:pt x="4653472" y="1864941"/>
                </a:lnTo>
                <a:lnTo>
                  <a:pt x="0" y="18649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36239" y="806877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6. PROGRAMA EL MBOT. PASO 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12930" y="1289703"/>
            <a:ext cx="5287347" cy="9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Prueba el sensor de luz.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Usa el sensor para obtener el índice de luminosidad que recibe el robot y muéstralo en la pantalla del robot (Cyberpi).</a:t>
            </a:r>
          </a:p>
          <a:p>
            <a:pPr algn="just">
              <a:lnSpc>
                <a:spcPts val="1840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12930" y="2126272"/>
            <a:ext cx="4504515" cy="2451572"/>
          </a:xfrm>
          <a:custGeom>
            <a:avLst/>
            <a:gdLst/>
            <a:ahLst/>
            <a:cxnLst/>
            <a:rect r="r" b="b" t="t" l="l"/>
            <a:pathLst>
              <a:path h="2451572" w="4504515">
                <a:moveTo>
                  <a:pt x="0" y="0"/>
                </a:moveTo>
                <a:lnTo>
                  <a:pt x="4504515" y="0"/>
                </a:lnTo>
                <a:lnTo>
                  <a:pt x="4504515" y="2451573"/>
                </a:lnTo>
                <a:lnTo>
                  <a:pt x="0" y="24515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36239" y="806877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7. PROGRAMA EL MBOT. PASO 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1136" y="1326088"/>
            <a:ext cx="5573162" cy="9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 Comprueba el desplazamiento del robot .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Dale movimiento al robot y comprueba que funcionan correctamente los motores. Necesitarás añadir la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extensión del chasis 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(shield) del mBot2.</a:t>
            </a:r>
          </a:p>
          <a:p>
            <a:pPr algn="just">
              <a:lnSpc>
                <a:spcPts val="1840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31136" y="1841637"/>
            <a:ext cx="4802573" cy="2917563"/>
          </a:xfrm>
          <a:custGeom>
            <a:avLst/>
            <a:gdLst/>
            <a:ahLst/>
            <a:cxnLst/>
            <a:rect r="r" b="b" t="t" l="l"/>
            <a:pathLst>
              <a:path h="2917563" w="4802573">
                <a:moveTo>
                  <a:pt x="0" y="0"/>
                </a:moveTo>
                <a:lnTo>
                  <a:pt x="4802574" y="0"/>
                </a:lnTo>
                <a:lnTo>
                  <a:pt x="4802574" y="2917563"/>
                </a:lnTo>
                <a:lnTo>
                  <a:pt x="0" y="29175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36239" y="693842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8. PROGRAMA EL MBOT. PASO 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03136" y="1159232"/>
            <a:ext cx="5573162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Comprueba la intensidad de luz que llega desde dos puntos 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girando el robot un cierto ángulo. Crea 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dos variables denominadas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luz_iquierda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y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luz_derecha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para guardar los valores obtenidos: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89441" y="4563882"/>
            <a:ext cx="2931772" cy="90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"/>
              </a:lnSpc>
              <a:spcBef>
                <a:spcPct val="0"/>
              </a:spcBef>
            </a:pPr>
            <a:r>
              <a:rPr lang="en-US" sz="543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5019678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4"/>
                </a:lnTo>
                <a:lnTo>
                  <a:pt x="0" y="143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20755" y="1148574"/>
            <a:ext cx="5550297" cy="1090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Crea el programa completo</a:t>
            </a: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para que el robot se mueva hacia el punto del que más luz provenga. Combina los códigos anteriores y añade </a:t>
            </a: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condicionales </a:t>
            </a: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decidir en que dirección se debe desplazar.</a:t>
            </a:r>
          </a:p>
          <a:p>
            <a:pPr algn="l">
              <a:lnSpc>
                <a:spcPts val="1840"/>
              </a:lnSpc>
            </a:pP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4947231" y="5095902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93696" y="5163502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4"/>
                </a:lnTo>
                <a:lnTo>
                  <a:pt x="0" y="143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5143" y="3862105"/>
            <a:ext cx="6469714" cy="1301397"/>
            <a:chOff x="0" y="0"/>
            <a:chExt cx="3289905" cy="66177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289905" cy="661772"/>
            </a:xfrm>
            <a:custGeom>
              <a:avLst/>
              <a:gdLst/>
              <a:ahLst/>
              <a:cxnLst/>
              <a:rect r="r" b="b" t="t" l="l"/>
              <a:pathLst>
                <a:path h="661772" w="3289905">
                  <a:moveTo>
                    <a:pt x="27523" y="0"/>
                  </a:moveTo>
                  <a:lnTo>
                    <a:pt x="3262382" y="0"/>
                  </a:lnTo>
                  <a:cubicBezTo>
                    <a:pt x="3269681" y="0"/>
                    <a:pt x="3276682" y="2900"/>
                    <a:pt x="3281843" y="8061"/>
                  </a:cubicBezTo>
                  <a:cubicBezTo>
                    <a:pt x="3287005" y="13223"/>
                    <a:pt x="3289905" y="20223"/>
                    <a:pt x="3289905" y="27523"/>
                  </a:cubicBezTo>
                  <a:lnTo>
                    <a:pt x="3289905" y="634249"/>
                  </a:lnTo>
                  <a:cubicBezTo>
                    <a:pt x="3289905" y="641548"/>
                    <a:pt x="3287005" y="648549"/>
                    <a:pt x="3281843" y="653710"/>
                  </a:cubicBezTo>
                  <a:cubicBezTo>
                    <a:pt x="3276682" y="658872"/>
                    <a:pt x="3269681" y="661772"/>
                    <a:pt x="3262382" y="661772"/>
                  </a:cubicBezTo>
                  <a:lnTo>
                    <a:pt x="27523" y="661772"/>
                  </a:lnTo>
                  <a:cubicBezTo>
                    <a:pt x="20223" y="661772"/>
                    <a:pt x="13223" y="658872"/>
                    <a:pt x="8061" y="653710"/>
                  </a:cubicBezTo>
                  <a:cubicBezTo>
                    <a:pt x="2900" y="648549"/>
                    <a:pt x="0" y="641548"/>
                    <a:pt x="0" y="634249"/>
                  </a:cubicBezTo>
                  <a:lnTo>
                    <a:pt x="0" y="27523"/>
                  </a:lnTo>
                  <a:cubicBezTo>
                    <a:pt x="0" y="20223"/>
                    <a:pt x="2900" y="13223"/>
                    <a:pt x="8061" y="8061"/>
                  </a:cubicBezTo>
                  <a:cubicBezTo>
                    <a:pt x="13223" y="2900"/>
                    <a:pt x="20223" y="0"/>
                    <a:pt x="275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3289905" cy="680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91039" y="1896540"/>
            <a:ext cx="3278136" cy="3026402"/>
          </a:xfrm>
          <a:custGeom>
            <a:avLst/>
            <a:gdLst/>
            <a:ahLst/>
            <a:cxnLst/>
            <a:rect r="r" b="b" t="t" l="l"/>
            <a:pathLst>
              <a:path h="3026402" w="3278136">
                <a:moveTo>
                  <a:pt x="0" y="0"/>
                </a:moveTo>
                <a:lnTo>
                  <a:pt x="3278137" y="0"/>
                </a:lnTo>
                <a:lnTo>
                  <a:pt x="3278137" y="3026402"/>
                </a:lnTo>
                <a:lnTo>
                  <a:pt x="0" y="30264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969176" y="1707986"/>
            <a:ext cx="2764482" cy="3358781"/>
            <a:chOff x="0" y="0"/>
            <a:chExt cx="1405763" cy="170796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05763" cy="1707968"/>
            </a:xfrm>
            <a:custGeom>
              <a:avLst/>
              <a:gdLst/>
              <a:ahLst/>
              <a:cxnLst/>
              <a:rect r="r" b="b" t="t" l="l"/>
              <a:pathLst>
                <a:path h="1707968" w="1405763">
                  <a:moveTo>
                    <a:pt x="16803" y="0"/>
                  </a:moveTo>
                  <a:lnTo>
                    <a:pt x="1388960" y="0"/>
                  </a:lnTo>
                  <a:cubicBezTo>
                    <a:pt x="1398240" y="0"/>
                    <a:pt x="1405763" y="7523"/>
                    <a:pt x="1405763" y="16803"/>
                  </a:cubicBezTo>
                  <a:lnTo>
                    <a:pt x="1405763" y="1691165"/>
                  </a:lnTo>
                  <a:cubicBezTo>
                    <a:pt x="1405763" y="1695622"/>
                    <a:pt x="1403992" y="1699896"/>
                    <a:pt x="1400841" y="1703047"/>
                  </a:cubicBezTo>
                  <a:cubicBezTo>
                    <a:pt x="1397690" y="1706198"/>
                    <a:pt x="1393416" y="1707968"/>
                    <a:pt x="1388960" y="1707968"/>
                  </a:cubicBezTo>
                  <a:lnTo>
                    <a:pt x="16803" y="1707968"/>
                  </a:lnTo>
                  <a:cubicBezTo>
                    <a:pt x="12347" y="1707968"/>
                    <a:pt x="8073" y="1706198"/>
                    <a:pt x="4921" y="1703047"/>
                  </a:cubicBezTo>
                  <a:cubicBezTo>
                    <a:pt x="1770" y="1699896"/>
                    <a:pt x="0" y="1695622"/>
                    <a:pt x="0" y="1691165"/>
                  </a:cubicBezTo>
                  <a:lnTo>
                    <a:pt x="0" y="16803"/>
                  </a:lnTo>
                  <a:cubicBezTo>
                    <a:pt x="0" y="12347"/>
                    <a:pt x="1770" y="8073"/>
                    <a:pt x="4921" y="4921"/>
                  </a:cubicBezTo>
                  <a:cubicBezTo>
                    <a:pt x="8073" y="1770"/>
                    <a:pt x="12347" y="0"/>
                    <a:pt x="1680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1405763" cy="17270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74623" y="3998021"/>
            <a:ext cx="2841843" cy="561823"/>
            <a:chOff x="0" y="0"/>
            <a:chExt cx="1361628" cy="26918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61628" cy="269190"/>
            </a:xfrm>
            <a:custGeom>
              <a:avLst/>
              <a:gdLst/>
              <a:ahLst/>
              <a:cxnLst/>
              <a:rect r="r" b="b" t="t" l="l"/>
              <a:pathLst>
                <a:path h="269190" w="1361628">
                  <a:moveTo>
                    <a:pt x="0" y="0"/>
                  </a:moveTo>
                  <a:lnTo>
                    <a:pt x="1361628" y="0"/>
                  </a:lnTo>
                  <a:lnTo>
                    <a:pt x="1361628" y="269190"/>
                  </a:lnTo>
                  <a:lnTo>
                    <a:pt x="0" y="2691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1361628" cy="2882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AutoShape 24" id="24"/>
          <p:cNvSpPr/>
          <p:nvPr/>
        </p:nvSpPr>
        <p:spPr>
          <a:xfrm>
            <a:off x="720755" y="4559844"/>
            <a:ext cx="2757013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709175" y="3988496"/>
            <a:ext cx="2757013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4106441" y="1787408"/>
            <a:ext cx="2489950" cy="3199936"/>
          </a:xfrm>
          <a:custGeom>
            <a:avLst/>
            <a:gdLst/>
            <a:ahLst/>
            <a:cxnLst/>
            <a:rect r="r" b="b" t="t" l="l"/>
            <a:pathLst>
              <a:path h="3199936" w="2489950">
                <a:moveTo>
                  <a:pt x="0" y="0"/>
                </a:moveTo>
                <a:lnTo>
                  <a:pt x="2489951" y="0"/>
                </a:lnTo>
                <a:lnTo>
                  <a:pt x="2489951" y="3199936"/>
                </a:lnTo>
                <a:lnTo>
                  <a:pt x="0" y="31999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736239" y="634711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9. PROGRAMA EL MBOT. PASO 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36239" y="4087124"/>
            <a:ext cx="2905719" cy="35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"/>
              </a:lnSpc>
            </a:pPr>
            <a:r>
              <a:rPr lang="en-US" sz="1022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Añade otro condicional para el caso en el que la luz de la derecha es mayor y mueve el robot.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93925" y="2341066"/>
            <a:ext cx="972149" cy="1222829"/>
          </a:xfrm>
          <a:custGeom>
            <a:avLst/>
            <a:gdLst/>
            <a:ahLst/>
            <a:cxnLst/>
            <a:rect r="r" b="b" t="t" l="l"/>
            <a:pathLst>
              <a:path h="1222829" w="972149">
                <a:moveTo>
                  <a:pt x="0" y="0"/>
                </a:moveTo>
                <a:lnTo>
                  <a:pt x="972150" y="0"/>
                </a:lnTo>
                <a:lnTo>
                  <a:pt x="972150" y="1222829"/>
                </a:lnTo>
                <a:lnTo>
                  <a:pt x="0" y="1222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2930" y="1464589"/>
            <a:ext cx="5646740" cy="9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¿No has conseguido que tu robot siga la luz?</a:t>
            </a:r>
          </a:p>
          <a:p>
            <a:pPr algn="ctr">
              <a:lnSpc>
                <a:spcPts val="1840"/>
              </a:lnSpc>
            </a:pPr>
          </a:p>
          <a:p>
            <a:pPr algn="ctr">
              <a:lnSpc>
                <a:spcPts val="1980"/>
              </a:lnSpc>
            </a:pPr>
            <a:r>
              <a:rPr lang="en-US" sz="14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Pide a tu profesor/a que te de una posible solución y...</a:t>
            </a:r>
          </a:p>
          <a:p>
            <a:pPr algn="ctr">
              <a:lnSpc>
                <a:spcPts val="184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10. SOLUCIÓN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19277" y="3725861"/>
            <a:ext cx="5142263" cy="24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414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¡Comprueba que el programa actúa como tú quieres!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65133" y="1464589"/>
            <a:ext cx="5829734" cy="224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Como habrás podido comprobar, el robot sigue un haz de luz siempre y cuando la intensidad de luz ambiente no sea muy potente... 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¿Qué ocurre si varia la intensidad de luz ambiente de la sala?</a:t>
            </a: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¿Y si hay un obstáculo?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Varía la programación de tu robot para que soporte condiciones más adversas.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¡Ánimo!¡Puedes conseguir la excelencia en este reto!</a:t>
            </a:r>
          </a:p>
          <a:p>
            <a:pPr algn="ctr">
              <a:lnSpc>
                <a:spcPts val="1755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11. DESAFÍO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837669" y="2478910"/>
            <a:ext cx="2180256" cy="2131200"/>
          </a:xfrm>
          <a:custGeom>
            <a:avLst/>
            <a:gdLst/>
            <a:ahLst/>
            <a:cxnLst/>
            <a:rect r="r" b="b" t="t" l="l"/>
            <a:pathLst>
              <a:path h="2131200" w="2180256">
                <a:moveTo>
                  <a:pt x="0" y="0"/>
                </a:moveTo>
                <a:lnTo>
                  <a:pt x="2180256" y="0"/>
                </a:lnTo>
                <a:lnTo>
                  <a:pt x="2180256" y="2131200"/>
                </a:lnTo>
                <a:lnTo>
                  <a:pt x="0" y="2131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5137" y="1741998"/>
            <a:ext cx="1519961" cy="1797559"/>
          </a:xfrm>
          <a:custGeom>
            <a:avLst/>
            <a:gdLst/>
            <a:ahLst/>
            <a:cxnLst/>
            <a:rect r="r" b="b" t="t" l="l"/>
            <a:pathLst>
              <a:path h="1797559" w="1519961">
                <a:moveTo>
                  <a:pt x="0" y="0"/>
                </a:moveTo>
                <a:lnTo>
                  <a:pt x="1519961" y="0"/>
                </a:lnTo>
                <a:lnTo>
                  <a:pt x="1519961" y="1797559"/>
                </a:lnTo>
                <a:lnTo>
                  <a:pt x="0" y="17975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2967411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F7C744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12. REFLEXIONA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27654" y="2274329"/>
            <a:ext cx="3137451" cy="791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5"/>
              </a:lnSpc>
            </a:pPr>
            <a:r>
              <a:rPr lang="en-US" sz="1511" b="true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¿Qué ocurre si NO hay luz, si no hay una intuición que seguir?</a:t>
            </a:r>
          </a:p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b="true" sz="1511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¿Qué harías tú?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64006" y="3020214"/>
            <a:ext cx="5290743" cy="1247359"/>
            <a:chOff x="0" y="0"/>
            <a:chExt cx="2690388" cy="63429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90388" cy="634293"/>
            </a:xfrm>
            <a:custGeom>
              <a:avLst/>
              <a:gdLst/>
              <a:ahLst/>
              <a:cxnLst/>
              <a:rect r="r" b="b" t="t" l="l"/>
              <a:pathLst>
                <a:path h="634293" w="2690388">
                  <a:moveTo>
                    <a:pt x="0" y="0"/>
                  </a:moveTo>
                  <a:lnTo>
                    <a:pt x="2690388" y="0"/>
                  </a:lnTo>
                  <a:lnTo>
                    <a:pt x="2690388" y="634293"/>
                  </a:lnTo>
                  <a:lnTo>
                    <a:pt x="0" y="634293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2690388" cy="6533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463740" y="3096414"/>
            <a:ext cx="4674549" cy="755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A través de este desafío aprenderás a utilizar el sensor RGB del mBot2 como siguelíneas. Tendrás que hacer un camino que guíe el robot hacia ”el pasado”...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4006" y="2406018"/>
            <a:ext cx="5086757" cy="48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b="true" sz="2819">
                <a:solidFill>
                  <a:srgbClr val="ED168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¿TE ACUERDAS?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0781" y="1130290"/>
            <a:ext cx="5753206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VIAJE AL INTERIOR DE LA MENTE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93602" y="2130451"/>
            <a:ext cx="4227565" cy="30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8"/>
              </a:lnSpc>
            </a:pPr>
            <a:r>
              <a:rPr lang="en-US" sz="172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RETO 3: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81" y="1452809"/>
            <a:ext cx="5753206" cy="33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b="true" sz="1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CON MBOT2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64006" y="3144151"/>
            <a:ext cx="5290743" cy="991921"/>
            <a:chOff x="0" y="0"/>
            <a:chExt cx="2690388" cy="504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90388" cy="504400"/>
            </a:xfrm>
            <a:custGeom>
              <a:avLst/>
              <a:gdLst/>
              <a:ahLst/>
              <a:cxnLst/>
              <a:rect r="r" b="b" t="t" l="l"/>
              <a:pathLst>
                <a:path h="504400" w="2690388">
                  <a:moveTo>
                    <a:pt x="0" y="0"/>
                  </a:moveTo>
                  <a:lnTo>
                    <a:pt x="2690388" y="0"/>
                  </a:lnTo>
                  <a:lnTo>
                    <a:pt x="2690388" y="504400"/>
                  </a:lnTo>
                  <a:lnTo>
                    <a:pt x="0" y="50440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2690388" cy="523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30781" y="1014682"/>
            <a:ext cx="5753206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VIAJE AL INTERIOR DE LA MENTE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93602" y="2014843"/>
            <a:ext cx="4227565" cy="30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8"/>
              </a:lnSpc>
            </a:pPr>
            <a:r>
              <a:rPr lang="en-US" sz="172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RETO 1: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63740" y="3220351"/>
            <a:ext cx="4674549" cy="755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A través de este desafío aprenderás a utilizar el sensor de ultrasonido del mBot2, usándolo para esquivar obstáculos (los miedos) a medida que avanza.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64006" y="2260681"/>
            <a:ext cx="5086757" cy="48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b="true" sz="2819">
                <a:solidFill>
                  <a:srgbClr val="ED168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¡SUPERA LOS MIEDOS!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81" y="1337201"/>
            <a:ext cx="5753206" cy="33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b="true" sz="1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CON MBOT2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027275" y="1294721"/>
            <a:ext cx="1506244" cy="1506244"/>
          </a:xfrm>
          <a:custGeom>
            <a:avLst/>
            <a:gdLst/>
            <a:ahLst/>
            <a:cxnLst/>
            <a:rect r="r" b="b" t="t" l="l"/>
            <a:pathLst>
              <a:path h="1506244" w="1506244">
                <a:moveTo>
                  <a:pt x="0" y="0"/>
                </a:moveTo>
                <a:lnTo>
                  <a:pt x="1506244" y="0"/>
                </a:lnTo>
                <a:lnTo>
                  <a:pt x="1506244" y="1506245"/>
                </a:lnTo>
                <a:lnTo>
                  <a:pt x="0" y="15062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01157" y="3547038"/>
            <a:ext cx="630955" cy="686274"/>
          </a:xfrm>
          <a:custGeom>
            <a:avLst/>
            <a:gdLst/>
            <a:ahLst/>
            <a:cxnLst/>
            <a:rect r="r" b="b" t="t" l="l"/>
            <a:pathLst>
              <a:path h="686274" w="630955">
                <a:moveTo>
                  <a:pt x="0" y="0"/>
                </a:moveTo>
                <a:lnTo>
                  <a:pt x="630955" y="0"/>
                </a:lnTo>
                <a:lnTo>
                  <a:pt x="630955" y="686274"/>
                </a:lnTo>
                <a:lnTo>
                  <a:pt x="0" y="6862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056579">
            <a:off x="2050922" y="3662297"/>
            <a:ext cx="1709391" cy="491450"/>
          </a:xfrm>
          <a:custGeom>
            <a:avLst/>
            <a:gdLst/>
            <a:ahLst/>
            <a:cxnLst/>
            <a:rect r="r" b="b" t="t" l="l"/>
            <a:pathLst>
              <a:path h="491450" w="1709391">
                <a:moveTo>
                  <a:pt x="0" y="0"/>
                </a:moveTo>
                <a:lnTo>
                  <a:pt x="1709392" y="0"/>
                </a:lnTo>
                <a:lnTo>
                  <a:pt x="1709392" y="491450"/>
                </a:lnTo>
                <a:lnTo>
                  <a:pt x="0" y="4914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794602" y="3415240"/>
            <a:ext cx="1232673" cy="912178"/>
          </a:xfrm>
          <a:custGeom>
            <a:avLst/>
            <a:gdLst/>
            <a:ahLst/>
            <a:cxnLst/>
            <a:rect r="r" b="b" t="t" l="l"/>
            <a:pathLst>
              <a:path h="912178" w="1232673">
                <a:moveTo>
                  <a:pt x="0" y="0"/>
                </a:moveTo>
                <a:lnTo>
                  <a:pt x="1232673" y="0"/>
                </a:lnTo>
                <a:lnTo>
                  <a:pt x="1232673" y="912178"/>
                </a:lnTo>
                <a:lnTo>
                  <a:pt x="0" y="912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110676" y="1432656"/>
            <a:ext cx="4106932" cy="1366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35"/>
              </a:lnSpc>
              <a:spcBef>
                <a:spcPct val="0"/>
              </a:spcBef>
            </a:pPr>
            <a:r>
              <a:rPr lang="en-US" sz="1311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</a:t>
            </a:r>
            <a:r>
              <a:rPr lang="en-US" sz="1311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Los recuerdos son imágenes, sonidos o sensaciones de cosas que vivimos en el pasado.</a:t>
            </a:r>
          </a:p>
          <a:p>
            <a:pPr algn="just">
              <a:lnSpc>
                <a:spcPts val="1835"/>
              </a:lnSpc>
              <a:spcBef>
                <a:spcPct val="0"/>
              </a:spcBef>
            </a:pPr>
            <a:r>
              <a:rPr lang="en-US" sz="1311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Algunos los recordamos fácilmente, pero otros quedan guardados en el inconsciente, influyendo en cómo pensamos o sentimos sin que nos demos cuenta.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7353" y="866587"/>
            <a:ext cx="5099922" cy="480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b="true" sz="28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1. ¿QUÉ SON LOS RECUERDOS?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7162" y="3000536"/>
            <a:ext cx="6469714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¿sabrías decir cuál es tu primer recuerdo?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645" y="3021144"/>
            <a:ext cx="3246269" cy="1460821"/>
          </a:xfrm>
          <a:custGeom>
            <a:avLst/>
            <a:gdLst/>
            <a:ahLst/>
            <a:cxnLst/>
            <a:rect r="r" b="b" t="t" l="l"/>
            <a:pathLst>
              <a:path h="1460821" w="3246269">
                <a:moveTo>
                  <a:pt x="0" y="0"/>
                </a:moveTo>
                <a:lnTo>
                  <a:pt x="3246269" y="0"/>
                </a:lnTo>
                <a:lnTo>
                  <a:pt x="3246269" y="1460821"/>
                </a:lnTo>
                <a:lnTo>
                  <a:pt x="0" y="14608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457415">
            <a:off x="1374932" y="3300068"/>
            <a:ext cx="444063" cy="494778"/>
          </a:xfrm>
          <a:custGeom>
            <a:avLst/>
            <a:gdLst/>
            <a:ahLst/>
            <a:cxnLst/>
            <a:rect r="r" b="b" t="t" l="l"/>
            <a:pathLst>
              <a:path h="494778" w="444063">
                <a:moveTo>
                  <a:pt x="0" y="0"/>
                </a:moveTo>
                <a:lnTo>
                  <a:pt x="444063" y="0"/>
                </a:lnTo>
                <a:lnTo>
                  <a:pt x="444063" y="494778"/>
                </a:lnTo>
                <a:lnTo>
                  <a:pt x="0" y="4947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265907" y="4048629"/>
            <a:ext cx="768464" cy="568663"/>
          </a:xfrm>
          <a:custGeom>
            <a:avLst/>
            <a:gdLst/>
            <a:ahLst/>
            <a:cxnLst/>
            <a:rect r="r" b="b" t="t" l="l"/>
            <a:pathLst>
              <a:path h="568663" w="768464">
                <a:moveTo>
                  <a:pt x="0" y="0"/>
                </a:moveTo>
                <a:lnTo>
                  <a:pt x="768464" y="0"/>
                </a:lnTo>
                <a:lnTo>
                  <a:pt x="768464" y="568664"/>
                </a:lnTo>
                <a:lnTo>
                  <a:pt x="0" y="5686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67525" y="2152673"/>
            <a:ext cx="636975" cy="524709"/>
          </a:xfrm>
          <a:custGeom>
            <a:avLst/>
            <a:gdLst/>
            <a:ahLst/>
            <a:cxnLst/>
            <a:rect r="r" b="b" t="t" l="l"/>
            <a:pathLst>
              <a:path h="524709" w="636975">
                <a:moveTo>
                  <a:pt x="0" y="0"/>
                </a:moveTo>
                <a:lnTo>
                  <a:pt x="636976" y="0"/>
                </a:lnTo>
                <a:lnTo>
                  <a:pt x="636976" y="524709"/>
                </a:lnTo>
                <a:lnTo>
                  <a:pt x="0" y="5247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604501" y="2056276"/>
            <a:ext cx="4843974" cy="688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Toma un rollo de cinta aislante negra y crea un camino para que el robot lo pueda seguir hasta el “primer recuerdo”.</a:t>
            </a:r>
          </a:p>
          <a:p>
            <a:pPr algn="l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Evita crear curvas muy pronunciadas.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881132" y="2852090"/>
            <a:ext cx="2900700" cy="1196539"/>
          </a:xfrm>
          <a:custGeom>
            <a:avLst/>
            <a:gdLst/>
            <a:ahLst/>
            <a:cxnLst/>
            <a:rect r="r" b="b" t="t" l="l"/>
            <a:pathLst>
              <a:path h="1196539" w="2900700">
                <a:moveTo>
                  <a:pt x="0" y="0"/>
                </a:moveTo>
                <a:lnTo>
                  <a:pt x="2900700" y="0"/>
                </a:lnTo>
                <a:lnTo>
                  <a:pt x="2900700" y="1196539"/>
                </a:lnTo>
                <a:lnTo>
                  <a:pt x="0" y="119653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8" id="18"/>
          <p:cNvSpPr txBox="true"/>
          <p:nvPr/>
        </p:nvSpPr>
        <p:spPr>
          <a:xfrm rot="0">
            <a:off x="4304660" y="3023540"/>
            <a:ext cx="2053644" cy="708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4"/>
              </a:lnSpc>
              <a:spcBef>
                <a:spcPct val="0"/>
              </a:spcBef>
            </a:pPr>
            <a:r>
              <a:rPr lang="en-US" b="true" sz="1353" i="true">
                <a:solidFill>
                  <a:srgbClr val="2B2B2B"/>
                </a:solidFill>
                <a:latin typeface="Exo 2 Bold Italics"/>
                <a:ea typeface="Exo 2 Bold Italics"/>
                <a:cs typeface="Exo 2 Bold Italics"/>
                <a:sym typeface="Exo 2 Bold Italics"/>
              </a:rPr>
              <a:t>¡La línea debe estar sobre un fondo blanco para que funcione!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09191" y="874456"/>
            <a:ext cx="5208083" cy="1011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7"/>
              </a:lnSpc>
            </a:pPr>
            <a:r>
              <a:rPr lang="en-US" sz="29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2. PREPARA EL CAMINO HACIA TU PRIMER RECUERDO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328100" y="4210263"/>
            <a:ext cx="798316" cy="18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1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Recuerdo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31413"/>
            <a:ext cx="5454536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programar el mBot2 necesitas usar la aplicación que te permite dar las instrucciones al robot: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242045" y="1888009"/>
            <a:ext cx="2514573" cy="2675038"/>
          </a:xfrm>
          <a:custGeom>
            <a:avLst/>
            <a:gdLst/>
            <a:ahLst/>
            <a:cxnLst/>
            <a:rect r="r" b="b" t="t" l="l"/>
            <a:pathLst>
              <a:path h="2675038" w="2514573">
                <a:moveTo>
                  <a:pt x="0" y="0"/>
                </a:moveTo>
                <a:lnTo>
                  <a:pt x="2514573" y="0"/>
                </a:lnTo>
                <a:lnTo>
                  <a:pt x="2514573" y="2675038"/>
                </a:lnTo>
                <a:lnTo>
                  <a:pt x="0" y="26750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499" t="0" r="-499" b="-46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36833" y="3315063"/>
            <a:ext cx="774206" cy="801705"/>
          </a:xfrm>
          <a:custGeom>
            <a:avLst/>
            <a:gdLst/>
            <a:ahLst/>
            <a:cxnLst/>
            <a:rect r="r" b="b" t="t" l="l"/>
            <a:pathLst>
              <a:path h="801705" w="774206">
                <a:moveTo>
                  <a:pt x="0" y="0"/>
                </a:moveTo>
                <a:lnTo>
                  <a:pt x="774206" y="0"/>
                </a:lnTo>
                <a:lnTo>
                  <a:pt x="774206" y="801705"/>
                </a:lnTo>
                <a:lnTo>
                  <a:pt x="0" y="8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301025" y="3371581"/>
            <a:ext cx="933718" cy="933718"/>
          </a:xfrm>
          <a:custGeom>
            <a:avLst/>
            <a:gdLst/>
            <a:ahLst/>
            <a:cxnLst/>
            <a:rect r="r" b="b" t="t" l="l"/>
            <a:pathLst>
              <a:path h="933718" w="933718">
                <a:moveTo>
                  <a:pt x="0" y="0"/>
                </a:moveTo>
                <a:lnTo>
                  <a:pt x="933718" y="0"/>
                </a:lnTo>
                <a:lnTo>
                  <a:pt x="933718" y="933718"/>
                </a:lnTo>
                <a:lnTo>
                  <a:pt x="0" y="9337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528801" y="2553229"/>
            <a:ext cx="938666" cy="938666"/>
          </a:xfrm>
          <a:custGeom>
            <a:avLst/>
            <a:gdLst/>
            <a:ahLst/>
            <a:cxnLst/>
            <a:rect r="r" b="b" t="t" l="l"/>
            <a:pathLst>
              <a:path h="938666" w="938666">
                <a:moveTo>
                  <a:pt x="0" y="0"/>
                </a:moveTo>
                <a:lnTo>
                  <a:pt x="938666" y="0"/>
                </a:lnTo>
                <a:lnTo>
                  <a:pt x="938666" y="938666"/>
                </a:lnTo>
                <a:lnTo>
                  <a:pt x="0" y="9386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077114" y="2763248"/>
            <a:ext cx="1409514" cy="46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Guía de uso de mBlock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284452" y="3595866"/>
            <a:ext cx="1183014" cy="46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Video tutorial de mBlock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3453" y="778328"/>
            <a:ext cx="499587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3. PREPARA EL SOFTWARE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2930" y="2279105"/>
            <a:ext cx="3022012" cy="735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Abre </a:t>
            </a:r>
            <a:r>
              <a:rPr lang="en-US" b="true" sz="1414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5" tooltip="https://ide.mblock.cc"/>
              </a:rPr>
              <a:t>mBlock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en tu ordenador o en el entorno de programación en su versión WEB.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64047" y="3107418"/>
            <a:ext cx="254205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 u="sng">
                <a:solidFill>
                  <a:srgbClr val="130E2E"/>
                </a:solidFill>
                <a:latin typeface="Exo 2 Bold"/>
                <a:ea typeface="Exo 2 Bold"/>
                <a:cs typeface="Exo 2 Bold"/>
                <a:sym typeface="Exo 2 Bold"/>
                <a:hlinkClick r:id="rId16" tooltip="https://ide.mblock.cc"/>
              </a:rPr>
              <a:t>https://ide.mblock.cc/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91434" y="4601147"/>
            <a:ext cx="3952901" cy="1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tutoriales</a:t>
            </a: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7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36085" y="1521159"/>
            <a:ext cx="2681105" cy="1138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Realiza la programación, siguiendo los pasos/pistas que tienes en las siguientes fichas, para que el robot pueda seguir la línea.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3612440" y="1293313"/>
            <a:ext cx="3051091" cy="3444563"/>
          </a:xfrm>
          <a:custGeom>
            <a:avLst/>
            <a:gdLst/>
            <a:ahLst/>
            <a:cxnLst/>
            <a:rect r="r" b="b" t="t" l="l"/>
            <a:pathLst>
              <a:path h="3444563" w="3051091">
                <a:moveTo>
                  <a:pt x="0" y="0"/>
                </a:moveTo>
                <a:lnTo>
                  <a:pt x="3051092" y="0"/>
                </a:lnTo>
                <a:lnTo>
                  <a:pt x="3051092" y="3444563"/>
                </a:lnTo>
                <a:lnTo>
                  <a:pt x="0" y="34445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592" t="0" r="-3592" b="-46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863946" y="2196654"/>
            <a:ext cx="1026358" cy="1024251"/>
          </a:xfrm>
          <a:custGeom>
            <a:avLst/>
            <a:gdLst/>
            <a:ahLst/>
            <a:cxnLst/>
            <a:rect r="r" b="b" t="t" l="l"/>
            <a:pathLst>
              <a:path h="1024251" w="1026358">
                <a:moveTo>
                  <a:pt x="0" y="0"/>
                </a:moveTo>
                <a:lnTo>
                  <a:pt x="1026358" y="0"/>
                </a:lnTo>
                <a:lnTo>
                  <a:pt x="1026358" y="1024251"/>
                </a:lnTo>
                <a:lnTo>
                  <a:pt x="0" y="1024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>
            <a:hlinkClick r:id="rId12" tooltip="https://www.youtube.com/watch?v=R7WgkpD2tvY"/>
          </p:cNvPr>
          <p:cNvSpPr/>
          <p:nvPr/>
        </p:nvSpPr>
        <p:spPr>
          <a:xfrm flipH="false" flipV="false" rot="0">
            <a:off x="3863946" y="3424491"/>
            <a:ext cx="1064808" cy="1064808"/>
          </a:xfrm>
          <a:custGeom>
            <a:avLst/>
            <a:gdLst/>
            <a:ahLst/>
            <a:cxnLst/>
            <a:rect r="r" b="b" t="t" l="l"/>
            <a:pathLst>
              <a:path h="1064808" w="1064808">
                <a:moveTo>
                  <a:pt x="0" y="0"/>
                </a:moveTo>
                <a:lnTo>
                  <a:pt x="1064808" y="0"/>
                </a:lnTo>
                <a:lnTo>
                  <a:pt x="1064808" y="1064809"/>
                </a:lnTo>
                <a:lnTo>
                  <a:pt x="0" y="1064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01527" y="819837"/>
            <a:ext cx="4436459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b="true" sz="27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4. PROGRAMA EL MBOT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28754" y="2204079"/>
            <a:ext cx="1556718" cy="424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¿Sabes cómo funciona el RGB?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43994" y="3038230"/>
            <a:ext cx="1374625" cy="168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9"/>
              </a:lnSpc>
              <a:spcBef>
                <a:spcPct val="0"/>
              </a:spcBef>
            </a:pPr>
            <a:r>
              <a:rPr lang="en-US" sz="507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Curso de Mbot2</a:t>
            </a:r>
            <a:r>
              <a:rPr lang="en-US" sz="507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Sigue lineas. </a:t>
            </a:r>
            <a:r>
              <a:rPr lang="en-US" sz="507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3" tooltip="https://www.youtube.com/static?template=terms"/>
              </a:rPr>
              <a:t>(Licencia estándar de YouTube)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98826" y="2865780"/>
            <a:ext cx="2172725" cy="694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Recuerda que vas a utilizar el </a:t>
            </a:r>
            <a:r>
              <a:rPr lang="en-US" b="true" sz="1299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sensor cuádruple RGB </a:t>
            </a:r>
            <a:r>
              <a:rPr lang="en-US" sz="1299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del Mbot2.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43994" y="4233200"/>
            <a:ext cx="929542" cy="168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9"/>
              </a:lnSpc>
              <a:spcBef>
                <a:spcPct val="0"/>
              </a:spcBef>
            </a:pPr>
            <a:r>
              <a:rPr lang="en-US" sz="507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Calibración del sensor RGB</a:t>
            </a:r>
            <a:r>
              <a:rPr lang="en-US" sz="507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507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4" tooltip="https://www.youtube.com/static?template=terms"/>
              </a:rPr>
              <a:t>(Licencia estándar de YouTube)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68481" y="3398384"/>
            <a:ext cx="1435744" cy="638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¿Sabes cómo calibrar el sensor el RGB?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512613" y="2263650"/>
            <a:ext cx="3297905" cy="1887204"/>
          </a:xfrm>
          <a:custGeom>
            <a:avLst/>
            <a:gdLst/>
            <a:ahLst/>
            <a:cxnLst/>
            <a:rect r="r" b="b" t="t" l="l"/>
            <a:pathLst>
              <a:path h="1887204" w="3297905">
                <a:moveTo>
                  <a:pt x="0" y="0"/>
                </a:moveTo>
                <a:lnTo>
                  <a:pt x="3297905" y="0"/>
                </a:lnTo>
                <a:lnTo>
                  <a:pt x="3297905" y="1887204"/>
                </a:lnTo>
                <a:lnTo>
                  <a:pt x="0" y="18872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66162" y="2799150"/>
            <a:ext cx="656475" cy="1216410"/>
          </a:xfrm>
          <a:custGeom>
            <a:avLst/>
            <a:gdLst/>
            <a:ahLst/>
            <a:cxnLst/>
            <a:rect r="r" b="b" t="t" l="l"/>
            <a:pathLst>
              <a:path h="1216410" w="656475">
                <a:moveTo>
                  <a:pt x="0" y="0"/>
                </a:moveTo>
                <a:lnTo>
                  <a:pt x="656476" y="0"/>
                </a:lnTo>
                <a:lnTo>
                  <a:pt x="656476" y="1216410"/>
                </a:lnTo>
                <a:lnTo>
                  <a:pt x="0" y="12164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12930" y="1398088"/>
            <a:ext cx="5547090" cy="1138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Prueba el desplazamiento del robot.</a:t>
            </a:r>
          </a:p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Dale movimiento al robot y comprueba que funcionan correctamente los motores. Necesitarás la extensión del chasis (shield) del mBot2.</a:t>
            </a:r>
          </a:p>
          <a:p>
            <a:pPr algn="just">
              <a:lnSpc>
                <a:spcPts val="1840"/>
              </a:lnSpc>
            </a:pPr>
          </a:p>
          <a:p>
            <a:pPr algn="just">
              <a:lnSpc>
                <a:spcPts val="184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36239" y="806877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5. PROGRAMA EL MBOT. PASO 1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0528" y="2107763"/>
            <a:ext cx="4617529" cy="766546"/>
          </a:xfrm>
          <a:custGeom>
            <a:avLst/>
            <a:gdLst/>
            <a:ahLst/>
            <a:cxnLst/>
            <a:rect r="r" b="b" t="t" l="l"/>
            <a:pathLst>
              <a:path h="766546" w="4617529">
                <a:moveTo>
                  <a:pt x="0" y="0"/>
                </a:moveTo>
                <a:lnTo>
                  <a:pt x="4617529" y="0"/>
                </a:lnTo>
                <a:lnTo>
                  <a:pt x="4617529" y="766546"/>
                </a:lnTo>
                <a:lnTo>
                  <a:pt x="0" y="7665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3335" y="3416108"/>
            <a:ext cx="5153330" cy="1269008"/>
          </a:xfrm>
          <a:custGeom>
            <a:avLst/>
            <a:gdLst/>
            <a:ahLst/>
            <a:cxnLst/>
            <a:rect r="r" b="b" t="t" l="l"/>
            <a:pathLst>
              <a:path h="1269008" w="5153330">
                <a:moveTo>
                  <a:pt x="0" y="0"/>
                </a:moveTo>
                <a:lnTo>
                  <a:pt x="5153330" y="0"/>
                </a:lnTo>
                <a:lnTo>
                  <a:pt x="5153330" y="1269007"/>
                </a:lnTo>
                <a:lnTo>
                  <a:pt x="0" y="12690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57374" y="806877"/>
            <a:ext cx="4721782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6. PROGRAMA EL MBOT. PASO 2.1.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2484" y="1267499"/>
            <a:ext cx="5634881" cy="840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Pon a prueba el sensor cuádruple RGB.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Este sensor RGB puede detectar varios colores. En esta ocasión solo vas a utilizar la detección del negro, ya que es línea que has hecho con cinta aislante.</a:t>
            </a:r>
          </a:p>
          <a:p>
            <a:pPr algn="just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Las instrucciones de lectura del sensor son las siguientes: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2484" y="2950509"/>
            <a:ext cx="5634881" cy="421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Sitúa el robot sobre la línea en las distintas posiciones y comprueba que las lecturas que te da. </a:t>
            </a:r>
            <a:r>
              <a:rPr lang="en-US" b="true" sz="1200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Ver tabla de la siguiente tarjeta.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36239" y="806877"/>
            <a:ext cx="4721782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7. PROGRAMA EL MBOT. PASO 2.2.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36157" y="1487522"/>
            <a:ext cx="5342698" cy="840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Observa los estados que lee el sensor en función de la posición de la línea. ¡Compruébalo en tu robot!</a:t>
            </a:r>
          </a:p>
          <a:p>
            <a:pPr algn="just">
              <a:lnSpc>
                <a:spcPts val="1679"/>
              </a:lnSpc>
            </a:pPr>
          </a:p>
          <a:p>
            <a:pPr algn="just">
              <a:lnSpc>
                <a:spcPts val="1679"/>
              </a:lnSpc>
            </a:pPr>
          </a:p>
        </p:txBody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833441" y="2239067"/>
          <a:ext cx="4977271" cy="1831983"/>
        </p:xfrm>
        <a:graphic>
          <a:graphicData uri="http://schemas.openxmlformats.org/drawingml/2006/table">
            <a:tbl>
              <a:tblPr/>
              <a:tblGrid>
                <a:gridCol w="974283"/>
                <a:gridCol w="800598"/>
                <a:gridCol w="800598"/>
                <a:gridCol w="800598"/>
                <a:gridCol w="800598"/>
                <a:gridCol w="800598"/>
              </a:tblGrid>
              <a:tr h="52051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ESTADO DEL ROBOT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El robot avanza centrado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Muy desplazado a la derecha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Ligeramente desplazado a la derecha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Ligeramente desplazado a la izquierda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Muy desplazado a la izquierda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1"/>
                        </a:lnSpc>
                        <a:defRPr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LECTURA SENSOR RGB </a:t>
                      </a:r>
                      <a:endParaRPr lang="en-US" sz="1100"/>
                    </a:p>
                    <a:p>
                      <a:pPr algn="ctr">
                        <a:lnSpc>
                          <a:spcPts val="1051"/>
                        </a:lnSpc>
                      </a:pPr>
                      <a:r>
                        <a:rPr lang="en-US" sz="75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Binario /decimal</a:t>
                      </a:r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 b="true">
                          <a:solidFill>
                            <a:srgbClr val="E52687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0110 </a:t>
                      </a:r>
                      <a:r>
                        <a:rPr lang="en-US" sz="856" b="true">
                          <a:solidFill>
                            <a:srgbClr val="231F20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/ 6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 b="true">
                          <a:solidFill>
                            <a:srgbClr val="E52687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1000 </a:t>
                      </a:r>
                      <a:r>
                        <a:rPr lang="en-US" sz="856" b="true">
                          <a:solidFill>
                            <a:srgbClr val="231F20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/ 8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 b="true">
                          <a:solidFill>
                            <a:srgbClr val="E52687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1100 </a:t>
                      </a:r>
                      <a:r>
                        <a:rPr lang="en-US" sz="856" b="true">
                          <a:solidFill>
                            <a:srgbClr val="1D1D1B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/ 12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 b="true">
                          <a:solidFill>
                            <a:srgbClr val="E52687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0011 </a:t>
                      </a:r>
                      <a:r>
                        <a:rPr lang="en-US" sz="856" b="true">
                          <a:solidFill>
                            <a:srgbClr val="1D1D1B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/ 3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 b="true">
                          <a:solidFill>
                            <a:srgbClr val="E52687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0001 </a:t>
                      </a:r>
                      <a:r>
                        <a:rPr lang="en-US" sz="856" b="true">
                          <a:solidFill>
                            <a:srgbClr val="1D1D1B"/>
                          </a:solidFill>
                          <a:latin typeface="Exo 2 Bold"/>
                          <a:ea typeface="Exo 2 Bold"/>
                          <a:cs typeface="Exo 2 Bold"/>
                          <a:sym typeface="Exo 2 Bold"/>
                        </a:rPr>
                        <a:t>/ 1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1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r>
                        <a:rPr lang="en-US" sz="856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POSICIÓN DE LA LÍNEA</a:t>
                      </a: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98"/>
                        </a:lnSpc>
                        <a:defRPr/>
                      </a:pPr>
                      <a:endParaRPr lang="en-US" sz="1100"/>
                    </a:p>
                  </a:txBody>
                  <a:tcPr marL="66121" marR="66121" marT="66121" marB="66121" anchor="ctr">
                    <a:lnL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79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14" id="14"/>
          <p:cNvGrpSpPr/>
          <p:nvPr/>
        </p:nvGrpSpPr>
        <p:grpSpPr>
          <a:xfrm rot="0">
            <a:off x="2376399" y="3485449"/>
            <a:ext cx="224632" cy="818165"/>
            <a:chOff x="0" y="0"/>
            <a:chExt cx="170076" cy="6194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2076474" y="3725815"/>
            <a:ext cx="824481" cy="577799"/>
          </a:xfrm>
          <a:custGeom>
            <a:avLst/>
            <a:gdLst/>
            <a:ahLst/>
            <a:cxnLst/>
            <a:rect r="r" b="b" t="t" l="l"/>
            <a:pathLst>
              <a:path h="577799" w="824481">
                <a:moveTo>
                  <a:pt x="0" y="0"/>
                </a:moveTo>
                <a:lnTo>
                  <a:pt x="824481" y="0"/>
                </a:lnTo>
                <a:lnTo>
                  <a:pt x="824481" y="577799"/>
                </a:lnTo>
                <a:lnTo>
                  <a:pt x="0" y="5777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481" t="-13138" r="-25174" b="-7248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-498397">
            <a:off x="3121382" y="3456919"/>
            <a:ext cx="224632" cy="818165"/>
            <a:chOff x="0" y="0"/>
            <a:chExt cx="170076" cy="6194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3042616" y="3725815"/>
            <a:ext cx="824481" cy="577799"/>
          </a:xfrm>
          <a:custGeom>
            <a:avLst/>
            <a:gdLst/>
            <a:ahLst/>
            <a:cxnLst/>
            <a:rect r="r" b="b" t="t" l="l"/>
            <a:pathLst>
              <a:path h="577799" w="824481">
                <a:moveTo>
                  <a:pt x="0" y="0"/>
                </a:moveTo>
                <a:lnTo>
                  <a:pt x="824481" y="0"/>
                </a:lnTo>
                <a:lnTo>
                  <a:pt x="824481" y="577799"/>
                </a:lnTo>
                <a:lnTo>
                  <a:pt x="0" y="5777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481" t="-13138" r="-25174" b="-7248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-238966">
            <a:off x="4148850" y="3485449"/>
            <a:ext cx="224632" cy="818165"/>
            <a:chOff x="0" y="0"/>
            <a:chExt cx="170076" cy="61946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4007836" y="3725815"/>
            <a:ext cx="824481" cy="577799"/>
          </a:xfrm>
          <a:custGeom>
            <a:avLst/>
            <a:gdLst/>
            <a:ahLst/>
            <a:cxnLst/>
            <a:rect r="r" b="b" t="t" l="l"/>
            <a:pathLst>
              <a:path h="577799" w="824481">
                <a:moveTo>
                  <a:pt x="0" y="0"/>
                </a:moveTo>
                <a:lnTo>
                  <a:pt x="824481" y="0"/>
                </a:lnTo>
                <a:lnTo>
                  <a:pt x="824481" y="577799"/>
                </a:lnTo>
                <a:lnTo>
                  <a:pt x="0" y="5777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481" t="-13138" r="-25174" b="-7248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201518">
            <a:off x="5419604" y="3474818"/>
            <a:ext cx="224632" cy="818165"/>
            <a:chOff x="0" y="0"/>
            <a:chExt cx="170076" cy="61946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4983590" y="3725815"/>
            <a:ext cx="824481" cy="577799"/>
          </a:xfrm>
          <a:custGeom>
            <a:avLst/>
            <a:gdLst/>
            <a:ahLst/>
            <a:cxnLst/>
            <a:rect r="r" b="b" t="t" l="l"/>
            <a:pathLst>
              <a:path h="577799" w="824481">
                <a:moveTo>
                  <a:pt x="0" y="0"/>
                </a:moveTo>
                <a:lnTo>
                  <a:pt x="824481" y="0"/>
                </a:lnTo>
                <a:lnTo>
                  <a:pt x="824481" y="577799"/>
                </a:lnTo>
                <a:lnTo>
                  <a:pt x="0" y="5777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481" t="-13138" r="-25174" b="-7248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617692">
            <a:off x="6437979" y="3485449"/>
            <a:ext cx="224632" cy="818165"/>
            <a:chOff x="0" y="0"/>
            <a:chExt cx="170076" cy="61946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5921302" y="3725815"/>
            <a:ext cx="824481" cy="577799"/>
          </a:xfrm>
          <a:custGeom>
            <a:avLst/>
            <a:gdLst/>
            <a:ahLst/>
            <a:cxnLst/>
            <a:rect r="r" b="b" t="t" l="l"/>
            <a:pathLst>
              <a:path h="577799" w="824481">
                <a:moveTo>
                  <a:pt x="0" y="0"/>
                </a:moveTo>
                <a:lnTo>
                  <a:pt x="824481" y="0"/>
                </a:lnTo>
                <a:lnTo>
                  <a:pt x="824481" y="577799"/>
                </a:lnTo>
                <a:lnTo>
                  <a:pt x="0" y="5777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481" t="-13138" r="-25174" b="-7248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191351" y="3733081"/>
            <a:ext cx="594727" cy="11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"/>
              </a:lnSpc>
              <a:spcBef>
                <a:spcPct val="0"/>
              </a:spcBef>
            </a:pPr>
            <a:r>
              <a:rPr lang="en-US" b="true" sz="671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157493" y="3733081"/>
            <a:ext cx="594727" cy="11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"/>
              </a:lnSpc>
              <a:spcBef>
                <a:spcPct val="0"/>
              </a:spcBef>
            </a:pPr>
            <a:r>
              <a:rPr lang="en-US" b="true" sz="671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122713" y="3733081"/>
            <a:ext cx="594727" cy="11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"/>
              </a:lnSpc>
              <a:spcBef>
                <a:spcPct val="0"/>
              </a:spcBef>
            </a:pPr>
            <a:r>
              <a:rPr lang="en-US" b="true" sz="671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098467" y="3733081"/>
            <a:ext cx="594727" cy="11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"/>
              </a:lnSpc>
              <a:spcBef>
                <a:spcPct val="0"/>
              </a:spcBef>
            </a:pPr>
            <a:r>
              <a:rPr lang="en-US" b="true" sz="671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36179" y="3733081"/>
            <a:ext cx="594727" cy="11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"/>
              </a:lnSpc>
              <a:spcBef>
                <a:spcPct val="0"/>
              </a:spcBef>
            </a:pPr>
            <a:r>
              <a:rPr lang="en-US" b="true" sz="671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639679"/>
            <a:chOff x="0" y="0"/>
            <a:chExt cx="3289905" cy="23593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359316"/>
            </a:xfrm>
            <a:custGeom>
              <a:avLst/>
              <a:gdLst/>
              <a:ahLst/>
              <a:cxnLst/>
              <a:rect r="r" b="b" t="t" l="l"/>
              <a:pathLst>
                <a:path h="2359316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328203"/>
                  </a:lnTo>
                  <a:cubicBezTo>
                    <a:pt x="3289905" y="2336455"/>
                    <a:pt x="3286627" y="2344369"/>
                    <a:pt x="3280792" y="2350203"/>
                  </a:cubicBezTo>
                  <a:cubicBezTo>
                    <a:pt x="3274957" y="2356038"/>
                    <a:pt x="3267044" y="2359316"/>
                    <a:pt x="3258792" y="2359316"/>
                  </a:cubicBezTo>
                  <a:lnTo>
                    <a:pt x="31113" y="2359316"/>
                  </a:lnTo>
                  <a:cubicBezTo>
                    <a:pt x="22861" y="2359316"/>
                    <a:pt x="14947" y="2356038"/>
                    <a:pt x="9113" y="2350203"/>
                  </a:cubicBezTo>
                  <a:cubicBezTo>
                    <a:pt x="3278" y="2344369"/>
                    <a:pt x="0" y="2336455"/>
                    <a:pt x="0" y="2328203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378366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  <a:r>
                <a:rPr lang="en-US" sz="986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 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36239" y="658331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8. PROGRAMA EL MBOT. PASO 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9900" y="1186443"/>
            <a:ext cx="5550147" cy="633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Prueba a usar condicionales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para los casos posibles: 0110, 1000, 1100... etc.   y mueve el robot de tal manera que vuelva a la línea. </a:t>
            </a:r>
          </a:p>
          <a:p>
            <a:pPr algn="just">
              <a:lnSpc>
                <a:spcPts val="1679"/>
              </a:lnSpc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781087" y="3326615"/>
            <a:ext cx="5240653" cy="1757736"/>
            <a:chOff x="0" y="0"/>
            <a:chExt cx="6987537" cy="23436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86348" y="497580"/>
              <a:ext cx="6901189" cy="1846068"/>
            </a:xfrm>
            <a:custGeom>
              <a:avLst/>
              <a:gdLst/>
              <a:ahLst/>
              <a:cxnLst/>
              <a:rect r="r" b="b" t="t" l="l"/>
              <a:pathLst>
                <a:path h="1846068" w="6901189">
                  <a:moveTo>
                    <a:pt x="0" y="0"/>
                  </a:moveTo>
                  <a:lnTo>
                    <a:pt x="6901189" y="0"/>
                  </a:lnTo>
                  <a:lnTo>
                    <a:pt x="6901189" y="1846068"/>
                  </a:lnTo>
                  <a:lnTo>
                    <a:pt x="0" y="1846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66218" cy="706905"/>
            </a:xfrm>
            <a:custGeom>
              <a:avLst/>
              <a:gdLst/>
              <a:ahLst/>
              <a:cxnLst/>
              <a:rect r="r" b="b" t="t" l="l"/>
              <a:pathLst>
                <a:path h="706905" w="2366218">
                  <a:moveTo>
                    <a:pt x="0" y="0"/>
                  </a:moveTo>
                  <a:lnTo>
                    <a:pt x="2366218" y="0"/>
                  </a:lnTo>
                  <a:lnTo>
                    <a:pt x="2366218" y="706905"/>
                  </a:lnTo>
                  <a:lnTo>
                    <a:pt x="0" y="70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212792" b="-15782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-498397">
            <a:off x="2981315" y="2775071"/>
            <a:ext cx="296838" cy="1081158"/>
            <a:chOff x="0" y="0"/>
            <a:chExt cx="170076" cy="6194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0076" cy="619460"/>
            </a:xfrm>
            <a:custGeom>
              <a:avLst/>
              <a:gdLst/>
              <a:ahLst/>
              <a:cxnLst/>
              <a:rect r="r" b="b" t="t" l="l"/>
              <a:pathLst>
                <a:path h="619460" w="170076">
                  <a:moveTo>
                    <a:pt x="0" y="0"/>
                  </a:moveTo>
                  <a:lnTo>
                    <a:pt x="170076" y="0"/>
                  </a:lnTo>
                  <a:lnTo>
                    <a:pt x="170076" y="619460"/>
                  </a:lnTo>
                  <a:lnTo>
                    <a:pt x="0" y="619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170076" cy="638510"/>
            </a:xfrm>
            <a:prstGeom prst="rect">
              <a:avLst/>
            </a:prstGeom>
          </p:spPr>
          <p:txBody>
            <a:bodyPr anchor="ctr" rtlCol="false" tIns="44551" lIns="44551" bIns="44551" rIns="44551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2877230" y="3130402"/>
            <a:ext cx="1089504" cy="763528"/>
          </a:xfrm>
          <a:custGeom>
            <a:avLst/>
            <a:gdLst/>
            <a:ahLst/>
            <a:cxnLst/>
            <a:rect r="r" b="b" t="t" l="l"/>
            <a:pathLst>
              <a:path h="763528" w="1089504">
                <a:moveTo>
                  <a:pt x="0" y="0"/>
                </a:moveTo>
                <a:lnTo>
                  <a:pt x="1089504" y="0"/>
                </a:lnTo>
                <a:lnTo>
                  <a:pt x="1089504" y="763528"/>
                </a:lnTo>
                <a:lnTo>
                  <a:pt x="0" y="7635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5481" t="-13138" r="-25174" b="-7248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029034" y="3136602"/>
            <a:ext cx="785898" cy="158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2"/>
              </a:lnSpc>
              <a:spcBef>
                <a:spcPct val="0"/>
              </a:spcBef>
            </a:pPr>
            <a:r>
              <a:rPr lang="en-US" b="true" sz="887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L2     L1   R1    R2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47183" y="1640497"/>
            <a:ext cx="5411260" cy="836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Por ejemplo: si la línea está en la izquierda, </a:t>
            </a:r>
            <a:r>
              <a:rPr lang="en-US" b="true" sz="1200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el motor de la derecha (EM1)</a:t>
            </a: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 debe avanzar más rápido que el de la </a:t>
            </a:r>
            <a:r>
              <a:rPr lang="en-US" b="true" sz="1200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izquierda (EM2)</a:t>
            </a: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 para corregir el avance y tender hacia ella. </a:t>
            </a: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 Asegúrate que EM1 es el motor de la derecha y EM2 el de la izquierda en tu robot y comprueba el funcionamiento:</a:t>
            </a:r>
          </a:p>
        </p:txBody>
      </p:sp>
      <p:grpSp>
        <p:nvGrpSpPr>
          <p:cNvPr name="Group 21" id="21"/>
          <p:cNvGrpSpPr/>
          <p:nvPr/>
        </p:nvGrpSpPr>
        <p:grpSpPr>
          <a:xfrm rot="371089">
            <a:off x="4085653" y="2648242"/>
            <a:ext cx="2929205" cy="1208297"/>
            <a:chOff x="0" y="0"/>
            <a:chExt cx="3905606" cy="161106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905606" cy="1611063"/>
            </a:xfrm>
            <a:custGeom>
              <a:avLst/>
              <a:gdLst/>
              <a:ahLst/>
              <a:cxnLst/>
              <a:rect r="r" b="b" t="t" l="l"/>
              <a:pathLst>
                <a:path h="1611063" w="3905606">
                  <a:moveTo>
                    <a:pt x="0" y="0"/>
                  </a:moveTo>
                  <a:lnTo>
                    <a:pt x="3905606" y="0"/>
                  </a:lnTo>
                  <a:lnTo>
                    <a:pt x="3905606" y="1611063"/>
                  </a:lnTo>
                  <a:lnTo>
                    <a:pt x="0" y="1611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26982" y="366713"/>
              <a:ext cx="3465723" cy="786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9"/>
                </a:lnSpc>
                <a:spcBef>
                  <a:spcPct val="0"/>
                </a:spcBef>
              </a:pPr>
              <a:r>
                <a:rPr lang="en-US" sz="1142">
                  <a:solidFill>
                    <a:srgbClr val="2B2B2B"/>
                  </a:solidFill>
                  <a:latin typeface="Exo 2"/>
                  <a:ea typeface="Exo 2"/>
                  <a:cs typeface="Exo 2"/>
                  <a:sym typeface="Exo 2"/>
                </a:rPr>
                <a:t>La velocidad de uno de los motores debe ser negativa, ya que están orientados de forma opuesta.</a:t>
              </a:r>
              <a:r>
                <a:rPr lang="en-US" sz="1142">
                  <a:solidFill>
                    <a:srgbClr val="2B2B2B"/>
                  </a:solidFill>
                  <a:latin typeface="Exo 2"/>
                  <a:ea typeface="Exo 2"/>
                  <a:cs typeface="Exo 2"/>
                  <a:sym typeface="Exo 2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5143" y="3468367"/>
            <a:ext cx="6469714" cy="1598400"/>
            <a:chOff x="0" y="0"/>
            <a:chExt cx="328990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89905" cy="812800"/>
            </a:xfrm>
            <a:custGeom>
              <a:avLst/>
              <a:gdLst/>
              <a:ahLst/>
              <a:cxnLst/>
              <a:rect r="r" b="b" t="t" l="l"/>
              <a:pathLst>
                <a:path h="812800" w="3289905">
                  <a:moveTo>
                    <a:pt x="22736" y="0"/>
                  </a:moveTo>
                  <a:lnTo>
                    <a:pt x="3267168" y="0"/>
                  </a:lnTo>
                  <a:cubicBezTo>
                    <a:pt x="3273198" y="0"/>
                    <a:pt x="3278982" y="2395"/>
                    <a:pt x="3283245" y="6659"/>
                  </a:cubicBezTo>
                  <a:cubicBezTo>
                    <a:pt x="3287509" y="10923"/>
                    <a:pt x="3289905" y="16706"/>
                    <a:pt x="3289905" y="22736"/>
                  </a:cubicBezTo>
                  <a:lnTo>
                    <a:pt x="3289905" y="790064"/>
                  </a:lnTo>
                  <a:cubicBezTo>
                    <a:pt x="3289905" y="796094"/>
                    <a:pt x="3287509" y="801877"/>
                    <a:pt x="3283245" y="806141"/>
                  </a:cubicBezTo>
                  <a:cubicBezTo>
                    <a:pt x="3278982" y="810405"/>
                    <a:pt x="3273198" y="812800"/>
                    <a:pt x="3267168" y="812800"/>
                  </a:cubicBezTo>
                  <a:lnTo>
                    <a:pt x="22736" y="812800"/>
                  </a:lnTo>
                  <a:cubicBezTo>
                    <a:pt x="16706" y="812800"/>
                    <a:pt x="10923" y="810405"/>
                    <a:pt x="6659" y="806141"/>
                  </a:cubicBezTo>
                  <a:cubicBezTo>
                    <a:pt x="2395" y="801877"/>
                    <a:pt x="0" y="796094"/>
                    <a:pt x="0" y="790064"/>
                  </a:cubicBezTo>
                  <a:lnTo>
                    <a:pt x="0" y="22736"/>
                  </a:lnTo>
                  <a:cubicBezTo>
                    <a:pt x="0" y="16706"/>
                    <a:pt x="2395" y="10923"/>
                    <a:pt x="6659" y="6659"/>
                  </a:cubicBezTo>
                  <a:cubicBezTo>
                    <a:pt x="10923" y="2395"/>
                    <a:pt x="16706" y="0"/>
                    <a:pt x="227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3289905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04537" y="631734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9. PROGRAMA EL MBOT. PASO 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4537" y="1085392"/>
            <a:ext cx="5777876" cy="1059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2"/>
              </a:lnSpc>
              <a:spcBef>
                <a:spcPct val="0"/>
              </a:spcBef>
            </a:pPr>
            <a:r>
              <a:rPr lang="en-US" b="true" sz="1201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Ánimo, puedes crear la</a:t>
            </a:r>
            <a:r>
              <a:rPr lang="en-US" b="true" sz="1201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secuencia completa combinando los códigos anteriores para completar este reto:</a:t>
            </a:r>
          </a:p>
          <a:p>
            <a:pPr algn="l" marL="259449" indent="-129725" lvl="1">
              <a:lnSpc>
                <a:spcPts val="1682"/>
              </a:lnSpc>
              <a:spcBef>
                <a:spcPct val="0"/>
              </a:spcBef>
              <a:buFont typeface="Arial"/>
              <a:buChar char="•"/>
            </a:pPr>
            <a:r>
              <a:rPr lang="en-US" sz="1201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Programa todos los casos posibles: 1000, 1100, 0110, 0011, 0001.</a:t>
            </a:r>
          </a:p>
          <a:p>
            <a:pPr algn="l" marL="259449" indent="-129725" lvl="1">
              <a:lnSpc>
                <a:spcPts val="1682"/>
              </a:lnSpc>
              <a:buFont typeface="Arial"/>
              <a:buChar char="•"/>
            </a:pPr>
            <a:r>
              <a:rPr lang="en-US" b="true" sz="1201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Experimenta con la velocidad</a:t>
            </a:r>
            <a:r>
              <a:rPr lang="en-US" sz="1201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de movimiento de cada motor del robot para tener mayor control, evitando así que éste se desvíe.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989446" y="2371705"/>
            <a:ext cx="5581107" cy="2471843"/>
          </a:xfrm>
          <a:custGeom>
            <a:avLst/>
            <a:gdLst/>
            <a:ahLst/>
            <a:cxnLst/>
            <a:rect r="r" b="b" t="t" l="l"/>
            <a:pathLst>
              <a:path h="2471843" w="5581107">
                <a:moveTo>
                  <a:pt x="0" y="0"/>
                </a:moveTo>
                <a:lnTo>
                  <a:pt x="5581108" y="0"/>
                </a:lnTo>
                <a:lnTo>
                  <a:pt x="5581108" y="2471843"/>
                </a:lnTo>
                <a:lnTo>
                  <a:pt x="0" y="24718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5555" r="0" b="0"/>
            </a:stretch>
          </a:blipFill>
        </p:spPr>
      </p:sp>
      <p:sp>
        <p:nvSpPr>
          <p:cNvPr name="AutoShape 17" id="17"/>
          <p:cNvSpPr/>
          <p:nvPr/>
        </p:nvSpPr>
        <p:spPr>
          <a:xfrm flipV="true">
            <a:off x="968686" y="4843548"/>
            <a:ext cx="1954080" cy="4762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V="true">
            <a:off x="989446" y="2371705"/>
            <a:ext cx="1933320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113925" y="2341066"/>
            <a:ext cx="972149" cy="1222829"/>
          </a:xfrm>
          <a:custGeom>
            <a:avLst/>
            <a:gdLst/>
            <a:ahLst/>
            <a:cxnLst/>
            <a:rect r="r" b="b" t="t" l="l"/>
            <a:pathLst>
              <a:path h="1222829" w="972149">
                <a:moveTo>
                  <a:pt x="0" y="0"/>
                </a:moveTo>
                <a:lnTo>
                  <a:pt x="972150" y="0"/>
                </a:lnTo>
                <a:lnTo>
                  <a:pt x="972150" y="1222829"/>
                </a:lnTo>
                <a:lnTo>
                  <a:pt x="0" y="1222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32930" y="1464589"/>
            <a:ext cx="5646740" cy="9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¿Tu robot sigue la línea sin salirse? </a:t>
            </a:r>
          </a:p>
          <a:p>
            <a:pPr algn="ctr">
              <a:lnSpc>
                <a:spcPts val="1840"/>
              </a:lnSpc>
            </a:pPr>
          </a:p>
          <a:p>
            <a:pPr algn="ctr">
              <a:lnSpc>
                <a:spcPts val="1980"/>
              </a:lnSpc>
            </a:pPr>
            <a:r>
              <a:rPr lang="en-US" sz="14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Pide a tu profesor/a que te de una posible solución y...</a:t>
            </a:r>
          </a:p>
          <a:p>
            <a:pPr algn="ctr">
              <a:lnSpc>
                <a:spcPts val="184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63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10. SOLUCIÓN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39277" y="3725861"/>
            <a:ext cx="5142263" cy="24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414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¡Comprueba que el programa actúa como tú quieres!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80346" y="823827"/>
            <a:ext cx="4329505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b="true" sz="27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1. ¿QUÉ ES EL MIEDO?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15880" y="3491895"/>
            <a:ext cx="919388" cy="919388"/>
          </a:xfrm>
          <a:custGeom>
            <a:avLst/>
            <a:gdLst/>
            <a:ahLst/>
            <a:cxnLst/>
            <a:rect r="r" b="b" t="t" l="l"/>
            <a:pathLst>
              <a:path h="919388" w="919388">
                <a:moveTo>
                  <a:pt x="0" y="0"/>
                </a:moveTo>
                <a:lnTo>
                  <a:pt x="919388" y="0"/>
                </a:lnTo>
                <a:lnTo>
                  <a:pt x="919388" y="919388"/>
                </a:lnTo>
                <a:lnTo>
                  <a:pt x="0" y="9193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17353" y="1458353"/>
            <a:ext cx="5305440" cy="1804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 El miedo es una emoción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que sentimos cuando creemos que algo malo puede pasarnos. Es como una alarma en nuestro cuerpo que nos prepara para defendernos o escapar. Nos ayuda a protegernos, pero a veces también aparece cuando no hay peligros reales.</a:t>
            </a:r>
          </a:p>
          <a:p>
            <a:pPr algn="just">
              <a:lnSpc>
                <a:spcPts val="1700"/>
              </a:lnSpc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</a:t>
            </a:r>
          </a:p>
          <a:p>
            <a:pPr algn="ctr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¿Alguna vez has sentido miedo de algo y lo has superado?</a:t>
            </a:r>
          </a:p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En esta ocasión, el robot lo hará contigo.</a:t>
            </a:r>
          </a:p>
          <a:p>
            <a:pPr algn="just">
              <a:lnSpc>
                <a:spcPts val="1840"/>
              </a:lnSpc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3314190" y="3491895"/>
            <a:ext cx="2032667" cy="1091568"/>
            <a:chOff x="0" y="0"/>
            <a:chExt cx="2710223" cy="145542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879455" y="312328"/>
              <a:ext cx="830768" cy="830768"/>
            </a:xfrm>
            <a:custGeom>
              <a:avLst/>
              <a:gdLst/>
              <a:ahLst/>
              <a:cxnLst/>
              <a:rect r="r" b="b" t="t" l="l"/>
              <a:pathLst>
                <a:path h="830768" w="830768">
                  <a:moveTo>
                    <a:pt x="0" y="0"/>
                  </a:moveTo>
                  <a:lnTo>
                    <a:pt x="830768" y="0"/>
                  </a:lnTo>
                  <a:lnTo>
                    <a:pt x="830768" y="830768"/>
                  </a:lnTo>
                  <a:lnTo>
                    <a:pt x="0" y="830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930977" y="0"/>
              <a:ext cx="1455424" cy="1455424"/>
            </a:xfrm>
            <a:custGeom>
              <a:avLst/>
              <a:gdLst/>
              <a:ahLst/>
              <a:cxnLst/>
              <a:rect r="r" b="b" t="t" l="l"/>
              <a:pathLst>
                <a:path h="1455424" w="1455424">
                  <a:moveTo>
                    <a:pt x="0" y="0"/>
                  </a:moveTo>
                  <a:lnTo>
                    <a:pt x="1455425" y="0"/>
                  </a:lnTo>
                  <a:lnTo>
                    <a:pt x="1455425" y="1455424"/>
                  </a:lnTo>
                  <a:lnTo>
                    <a:pt x="0" y="145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55424" cy="1455424"/>
            </a:xfrm>
            <a:custGeom>
              <a:avLst/>
              <a:gdLst/>
              <a:ahLst/>
              <a:cxnLst/>
              <a:rect r="r" b="b" t="t" l="l"/>
              <a:pathLst>
                <a:path h="1455424" w="1455424">
                  <a:moveTo>
                    <a:pt x="0" y="0"/>
                  </a:moveTo>
                  <a:lnTo>
                    <a:pt x="1455424" y="0"/>
                  </a:lnTo>
                  <a:lnTo>
                    <a:pt x="1455424" y="1455424"/>
                  </a:lnTo>
                  <a:lnTo>
                    <a:pt x="0" y="145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69653" y="0"/>
              <a:ext cx="1455424" cy="1455424"/>
            </a:xfrm>
            <a:custGeom>
              <a:avLst/>
              <a:gdLst/>
              <a:ahLst/>
              <a:cxnLst/>
              <a:rect r="r" b="b" t="t" l="l"/>
              <a:pathLst>
                <a:path h="1455424" w="1455424">
                  <a:moveTo>
                    <a:pt x="0" y="0"/>
                  </a:moveTo>
                  <a:lnTo>
                    <a:pt x="1455424" y="0"/>
                  </a:lnTo>
                  <a:lnTo>
                    <a:pt x="1455424" y="1455424"/>
                  </a:lnTo>
                  <a:lnTo>
                    <a:pt x="0" y="145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93133" y="1464589"/>
            <a:ext cx="5829734" cy="2882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Como habrás podido comprobar, el robot sigue la linea hasta el final del recorrido pero... 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¿Qué ocurre cuando se termina este recorrido?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Prueba a pintar con un color diferente el final del recorrido del robot y prográmalo para que se detenga cuando detecta ese color.</a:t>
            </a:r>
          </a:p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Debes usar una instrucción diferente. </a:t>
            </a:r>
          </a:p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¿Serás capaz de averiguar cuál es?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¡Ánimo!¡Puedes conseguir la excelencia en este reto!</a:t>
            </a:r>
          </a:p>
          <a:p>
            <a:pPr algn="ctr">
              <a:lnSpc>
                <a:spcPts val="1755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740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11. DESAFÍO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765669" y="2478910"/>
            <a:ext cx="2180256" cy="2131200"/>
          </a:xfrm>
          <a:custGeom>
            <a:avLst/>
            <a:gdLst/>
            <a:ahLst/>
            <a:cxnLst/>
            <a:rect r="r" b="b" t="t" l="l"/>
            <a:pathLst>
              <a:path h="2131200" w="2180256">
                <a:moveTo>
                  <a:pt x="0" y="0"/>
                </a:moveTo>
                <a:lnTo>
                  <a:pt x="2180256" y="0"/>
                </a:lnTo>
                <a:lnTo>
                  <a:pt x="2180256" y="2131200"/>
                </a:lnTo>
                <a:lnTo>
                  <a:pt x="0" y="2131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5137" y="1741998"/>
            <a:ext cx="1519961" cy="1797559"/>
          </a:xfrm>
          <a:custGeom>
            <a:avLst/>
            <a:gdLst/>
            <a:ahLst/>
            <a:cxnLst/>
            <a:rect r="r" b="b" t="t" l="l"/>
            <a:pathLst>
              <a:path h="1797559" w="1519961">
                <a:moveTo>
                  <a:pt x="0" y="0"/>
                </a:moveTo>
                <a:lnTo>
                  <a:pt x="1519961" y="0"/>
                </a:lnTo>
                <a:lnTo>
                  <a:pt x="1519961" y="1797559"/>
                </a:lnTo>
                <a:lnTo>
                  <a:pt x="0" y="17975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2967411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F7C744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12. REFLEXIONA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20806" y="2228125"/>
            <a:ext cx="3661364" cy="527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b="true" sz="1511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¿Crees que hay recuerdos más allá de ese que has tomado como “el primero”?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64006" y="3144151"/>
            <a:ext cx="5290743" cy="991921"/>
            <a:chOff x="0" y="0"/>
            <a:chExt cx="2690388" cy="504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90388" cy="504400"/>
            </a:xfrm>
            <a:custGeom>
              <a:avLst/>
              <a:gdLst/>
              <a:ahLst/>
              <a:cxnLst/>
              <a:rect r="r" b="b" t="t" l="l"/>
              <a:pathLst>
                <a:path h="504400" w="2690388">
                  <a:moveTo>
                    <a:pt x="0" y="0"/>
                  </a:moveTo>
                  <a:lnTo>
                    <a:pt x="2690388" y="0"/>
                  </a:lnTo>
                  <a:lnTo>
                    <a:pt x="2690388" y="504400"/>
                  </a:lnTo>
                  <a:lnTo>
                    <a:pt x="0" y="50440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2690388" cy="523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463740" y="3220351"/>
            <a:ext cx="4674549" cy="755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A través de este desafío aprenderás el funcionamiento del reconocimiento de voz del mBot2 y lo usarás para darle instrucciones (tus deseos).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4006" y="2406018"/>
            <a:ext cx="5086757" cy="48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b="true" sz="2819">
                <a:solidFill>
                  <a:srgbClr val="ED168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TUS DESEOS SON ÓRDENES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0781" y="1130290"/>
            <a:ext cx="5753206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VIAJE AL INTERIOR DE LA MENTE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93602" y="2130451"/>
            <a:ext cx="4227565" cy="30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8"/>
              </a:lnSpc>
            </a:pPr>
            <a:r>
              <a:rPr lang="en-US" sz="172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RETO 4: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81" y="1452809"/>
            <a:ext cx="5753206" cy="33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b="true" sz="1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CON MBOT2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25528" y="1490617"/>
            <a:ext cx="1648291" cy="1566331"/>
          </a:xfrm>
          <a:custGeom>
            <a:avLst/>
            <a:gdLst/>
            <a:ahLst/>
            <a:cxnLst/>
            <a:rect r="r" b="b" t="t" l="l"/>
            <a:pathLst>
              <a:path h="1566331" w="1648291">
                <a:moveTo>
                  <a:pt x="0" y="0"/>
                </a:moveTo>
                <a:lnTo>
                  <a:pt x="1648290" y="0"/>
                </a:lnTo>
                <a:lnTo>
                  <a:pt x="1648290" y="1566331"/>
                </a:lnTo>
                <a:lnTo>
                  <a:pt x="0" y="15663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62592" y="1640497"/>
            <a:ext cx="4093375" cy="2052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Los deseos son aquello que queremos o anhelamos. A nivel inconsciente, los deseos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vienen de nuestras necesidades más profundas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como sentirnos seguros, queridos o valorados. </a:t>
            </a:r>
          </a:p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Muchas veces nacen de experiencias pasadas, cosas que nos faltaron o momentos que nos hicieron felices. </a:t>
            </a:r>
          </a:p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El inconsciente guarda estas memorias y las convierte en deseos, aunque no siempre sabemos por qué los sentimos.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17353" y="866587"/>
            <a:ext cx="4701914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1. ¿QUÉ SON LOS DESEOS?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29962" y="1563429"/>
            <a:ext cx="667554" cy="667554"/>
          </a:xfrm>
          <a:custGeom>
            <a:avLst/>
            <a:gdLst/>
            <a:ahLst/>
            <a:cxnLst/>
            <a:rect r="r" b="b" t="t" l="l"/>
            <a:pathLst>
              <a:path h="667554" w="667554">
                <a:moveTo>
                  <a:pt x="0" y="0"/>
                </a:moveTo>
                <a:lnTo>
                  <a:pt x="667555" y="0"/>
                </a:lnTo>
                <a:lnTo>
                  <a:pt x="667555" y="667554"/>
                </a:lnTo>
                <a:lnTo>
                  <a:pt x="0" y="667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3780000" y="2529696"/>
            <a:ext cx="2620399" cy="1807659"/>
            <a:chOff x="0" y="0"/>
            <a:chExt cx="3493865" cy="241021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912750" y="696742"/>
              <a:ext cx="852082" cy="949395"/>
            </a:xfrm>
            <a:custGeom>
              <a:avLst/>
              <a:gdLst/>
              <a:ahLst/>
              <a:cxnLst/>
              <a:rect r="r" b="b" t="t" l="l"/>
              <a:pathLst>
                <a:path h="949395" w="852082">
                  <a:moveTo>
                    <a:pt x="0" y="0"/>
                  </a:moveTo>
                  <a:lnTo>
                    <a:pt x="852082" y="0"/>
                  </a:lnTo>
                  <a:lnTo>
                    <a:pt x="852082" y="949395"/>
                  </a:lnTo>
                  <a:lnTo>
                    <a:pt x="0" y="949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5400000">
              <a:off x="2211993" y="831255"/>
              <a:ext cx="1883375" cy="680369"/>
            </a:xfrm>
            <a:custGeom>
              <a:avLst/>
              <a:gdLst/>
              <a:ahLst/>
              <a:cxnLst/>
              <a:rect r="r" b="b" t="t" l="l"/>
              <a:pathLst>
                <a:path h="680369" w="1883375">
                  <a:moveTo>
                    <a:pt x="0" y="0"/>
                  </a:moveTo>
                  <a:lnTo>
                    <a:pt x="1883375" y="0"/>
                  </a:lnTo>
                  <a:lnTo>
                    <a:pt x="1883375" y="680369"/>
                  </a:lnTo>
                  <a:lnTo>
                    <a:pt x="0" y="68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true" flipV="true" rot="0">
              <a:off x="778735" y="0"/>
              <a:ext cx="1972194" cy="712455"/>
            </a:xfrm>
            <a:custGeom>
              <a:avLst/>
              <a:gdLst/>
              <a:ahLst/>
              <a:cxnLst/>
              <a:rect r="r" b="b" t="t" l="l"/>
              <a:pathLst>
                <a:path h="712455" w="1972194">
                  <a:moveTo>
                    <a:pt x="1972193" y="712455"/>
                  </a:moveTo>
                  <a:lnTo>
                    <a:pt x="0" y="712455"/>
                  </a:lnTo>
                  <a:lnTo>
                    <a:pt x="0" y="0"/>
                  </a:lnTo>
                  <a:lnTo>
                    <a:pt x="1972193" y="0"/>
                  </a:lnTo>
                  <a:lnTo>
                    <a:pt x="1972193" y="712455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40719" y="1697757"/>
              <a:ext cx="1972194" cy="712455"/>
            </a:xfrm>
            <a:custGeom>
              <a:avLst/>
              <a:gdLst/>
              <a:ahLst/>
              <a:cxnLst/>
              <a:rect r="r" b="b" t="t" l="l"/>
              <a:pathLst>
                <a:path h="712455" w="1972194">
                  <a:moveTo>
                    <a:pt x="0" y="0"/>
                  </a:moveTo>
                  <a:lnTo>
                    <a:pt x="1972194" y="0"/>
                  </a:lnTo>
                  <a:lnTo>
                    <a:pt x="1972194" y="712455"/>
                  </a:lnTo>
                  <a:lnTo>
                    <a:pt x="0" y="7124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true" rot="-5400000">
              <a:off x="-601503" y="831255"/>
              <a:ext cx="1883375" cy="680369"/>
            </a:xfrm>
            <a:custGeom>
              <a:avLst/>
              <a:gdLst/>
              <a:ahLst/>
              <a:cxnLst/>
              <a:rect r="r" b="b" t="t" l="l"/>
              <a:pathLst>
                <a:path h="680369" w="1883375">
                  <a:moveTo>
                    <a:pt x="0" y="680369"/>
                  </a:moveTo>
                  <a:lnTo>
                    <a:pt x="1883375" y="680369"/>
                  </a:lnTo>
                  <a:lnTo>
                    <a:pt x="1883375" y="0"/>
                  </a:lnTo>
                  <a:lnTo>
                    <a:pt x="0" y="0"/>
                  </a:lnTo>
                  <a:lnTo>
                    <a:pt x="0" y="680369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726816" y="839406"/>
              <a:ext cx="888013" cy="731400"/>
            </a:xfrm>
            <a:custGeom>
              <a:avLst/>
              <a:gdLst/>
              <a:ahLst/>
              <a:cxnLst/>
              <a:rect r="r" b="b" t="t" l="l"/>
              <a:pathLst>
                <a:path h="731400" w="888013">
                  <a:moveTo>
                    <a:pt x="0" y="0"/>
                  </a:moveTo>
                  <a:lnTo>
                    <a:pt x="888013" y="0"/>
                  </a:lnTo>
                  <a:lnTo>
                    <a:pt x="888013" y="731400"/>
                  </a:lnTo>
                  <a:lnTo>
                    <a:pt x="0" y="73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744026" y="2648016"/>
            <a:ext cx="2769207" cy="1142298"/>
          </a:xfrm>
          <a:custGeom>
            <a:avLst/>
            <a:gdLst/>
            <a:ahLst/>
            <a:cxnLst/>
            <a:rect r="r" b="b" t="t" l="l"/>
            <a:pathLst>
              <a:path h="1142298" w="2769207">
                <a:moveTo>
                  <a:pt x="0" y="0"/>
                </a:moveTo>
                <a:lnTo>
                  <a:pt x="2769207" y="0"/>
                </a:lnTo>
                <a:lnTo>
                  <a:pt x="2769207" y="1142298"/>
                </a:lnTo>
                <a:lnTo>
                  <a:pt x="0" y="11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09191" y="833917"/>
            <a:ext cx="5208083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7"/>
              </a:lnSpc>
            </a:pPr>
            <a:r>
              <a:rPr lang="en-US" sz="29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2. ELIGE 5 INSTRUCCIONES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95405" y="1426138"/>
            <a:ext cx="4337246" cy="913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Vamos a convertir tus deseos en órdenes para el robot. </a:t>
            </a:r>
          </a:p>
          <a:p>
            <a:pPr algn="just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Toma una hoja en blanco y escribe las palabras que vas a utilizar como órdenes para que el robot se mueva como tú quieras.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2965" y="2937710"/>
            <a:ext cx="2091330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Evita palabras con tilde. Ayudará en la programación.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31413"/>
            <a:ext cx="5454536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programar el mBot2 necesitas usar la aplicación que te permite dar las instrucciones al robot: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170045" y="1888009"/>
            <a:ext cx="2514573" cy="2675038"/>
          </a:xfrm>
          <a:custGeom>
            <a:avLst/>
            <a:gdLst/>
            <a:ahLst/>
            <a:cxnLst/>
            <a:rect r="r" b="b" t="t" l="l"/>
            <a:pathLst>
              <a:path h="2675038" w="2514573">
                <a:moveTo>
                  <a:pt x="0" y="0"/>
                </a:moveTo>
                <a:lnTo>
                  <a:pt x="2514573" y="0"/>
                </a:lnTo>
                <a:lnTo>
                  <a:pt x="2514573" y="2675038"/>
                </a:lnTo>
                <a:lnTo>
                  <a:pt x="0" y="26750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499" t="0" r="-499" b="-46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36833" y="3315063"/>
            <a:ext cx="774206" cy="801705"/>
          </a:xfrm>
          <a:custGeom>
            <a:avLst/>
            <a:gdLst/>
            <a:ahLst/>
            <a:cxnLst/>
            <a:rect r="r" b="b" t="t" l="l"/>
            <a:pathLst>
              <a:path h="801705" w="774206">
                <a:moveTo>
                  <a:pt x="0" y="0"/>
                </a:moveTo>
                <a:lnTo>
                  <a:pt x="774206" y="0"/>
                </a:lnTo>
                <a:lnTo>
                  <a:pt x="774206" y="801705"/>
                </a:lnTo>
                <a:lnTo>
                  <a:pt x="0" y="8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>
            <a:hlinkClick r:id="rId14" tooltip="https://www.youtube.com/watch?v=DGl3j8neFY8"/>
          </p:cNvPr>
          <p:cNvSpPr/>
          <p:nvPr/>
        </p:nvSpPr>
        <p:spPr>
          <a:xfrm flipH="false" flipV="false" rot="0">
            <a:off x="4301025" y="3371581"/>
            <a:ext cx="933718" cy="933718"/>
          </a:xfrm>
          <a:custGeom>
            <a:avLst/>
            <a:gdLst/>
            <a:ahLst/>
            <a:cxnLst/>
            <a:rect r="r" b="b" t="t" l="l"/>
            <a:pathLst>
              <a:path h="933718" w="933718">
                <a:moveTo>
                  <a:pt x="0" y="0"/>
                </a:moveTo>
                <a:lnTo>
                  <a:pt x="933718" y="0"/>
                </a:lnTo>
                <a:lnTo>
                  <a:pt x="933718" y="933718"/>
                </a:lnTo>
                <a:lnTo>
                  <a:pt x="0" y="9337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>
            <a:hlinkClick r:id="rId16" tooltip="https://www.robotix.es/documentos/manual-usuario-mbot2.pdf"/>
          </p:cNvPr>
          <p:cNvSpPr/>
          <p:nvPr/>
        </p:nvSpPr>
        <p:spPr>
          <a:xfrm flipH="false" flipV="false" rot="0">
            <a:off x="5528801" y="2553229"/>
            <a:ext cx="938666" cy="938666"/>
          </a:xfrm>
          <a:custGeom>
            <a:avLst/>
            <a:gdLst/>
            <a:ahLst/>
            <a:cxnLst/>
            <a:rect r="r" b="b" t="t" l="l"/>
            <a:pathLst>
              <a:path h="938666" w="938666">
                <a:moveTo>
                  <a:pt x="0" y="0"/>
                </a:moveTo>
                <a:lnTo>
                  <a:pt x="938666" y="0"/>
                </a:lnTo>
                <a:lnTo>
                  <a:pt x="938666" y="938666"/>
                </a:lnTo>
                <a:lnTo>
                  <a:pt x="0" y="93866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119286" y="2763248"/>
            <a:ext cx="1409514" cy="46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b="true" sz="1299" u="sng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  <a:hlinkClick r:id="rId17" tooltip="https://www.robotix.es/documentos/manual-usuario-mbot2.pdf"/>
              </a:rPr>
              <a:t>Guía de uso de mBlock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284452" y="3595866"/>
            <a:ext cx="1183014" cy="46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b="true" sz="1299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8" tooltip="https://www.youtube.com/watch?v=DGl3j8neFY8"/>
              </a:rPr>
              <a:t>Video tutorial de mBlock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3453" y="778328"/>
            <a:ext cx="499587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3. PREPARA EL SOFTWARE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2930" y="2279105"/>
            <a:ext cx="3022012" cy="735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Abre </a:t>
            </a:r>
            <a:r>
              <a:rPr lang="en-US" b="true" sz="1414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9" tooltip="https://ide.mblock.cc"/>
              </a:rPr>
              <a:t>mBlock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en tu ordenador o en el entorno de programación en su versión WEB.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64047" y="3107418"/>
            <a:ext cx="254205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 u="sng">
                <a:solidFill>
                  <a:srgbClr val="130E2E"/>
                </a:solidFill>
                <a:latin typeface="Exo 2 Bold"/>
                <a:ea typeface="Exo 2 Bold"/>
                <a:cs typeface="Exo 2 Bold"/>
                <a:sym typeface="Exo 2 Bold"/>
                <a:hlinkClick r:id="rId20" tooltip="https://ide.mblock.cc"/>
              </a:rPr>
              <a:t>https://ide.mblock.cc/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91434" y="4601147"/>
            <a:ext cx="3952901" cy="1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tutoriales</a:t>
            </a: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21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5143" y="3610505"/>
            <a:ext cx="6469714" cy="1598400"/>
            <a:chOff x="0" y="0"/>
            <a:chExt cx="328990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89905" cy="812800"/>
            </a:xfrm>
            <a:custGeom>
              <a:avLst/>
              <a:gdLst/>
              <a:ahLst/>
              <a:cxnLst/>
              <a:rect r="r" b="b" t="t" l="l"/>
              <a:pathLst>
                <a:path h="812800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781687"/>
                  </a:lnTo>
                  <a:cubicBezTo>
                    <a:pt x="3289905" y="789939"/>
                    <a:pt x="3286627" y="797853"/>
                    <a:pt x="3280792" y="803687"/>
                  </a:cubicBezTo>
                  <a:cubicBezTo>
                    <a:pt x="3274957" y="809522"/>
                    <a:pt x="3267044" y="812800"/>
                    <a:pt x="3258792" y="812800"/>
                  </a:cubicBezTo>
                  <a:lnTo>
                    <a:pt x="31113" y="812800"/>
                  </a:lnTo>
                  <a:cubicBezTo>
                    <a:pt x="22861" y="812800"/>
                    <a:pt x="14947" y="809522"/>
                    <a:pt x="9113" y="803687"/>
                  </a:cubicBezTo>
                  <a:cubicBezTo>
                    <a:pt x="3278" y="797853"/>
                    <a:pt x="0" y="789939"/>
                    <a:pt x="0" y="781687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3289905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2314864" y="3232129"/>
            <a:ext cx="3265110" cy="1868438"/>
          </a:xfrm>
          <a:custGeom>
            <a:avLst/>
            <a:gdLst/>
            <a:ahLst/>
            <a:cxnLst/>
            <a:rect r="r" b="b" t="t" l="l"/>
            <a:pathLst>
              <a:path h="1868438" w="3265110">
                <a:moveTo>
                  <a:pt x="0" y="0"/>
                </a:moveTo>
                <a:lnTo>
                  <a:pt x="3265110" y="0"/>
                </a:lnTo>
                <a:lnTo>
                  <a:pt x="3265110" y="1868438"/>
                </a:lnTo>
                <a:lnTo>
                  <a:pt x="0" y="18684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27079" y="3790229"/>
            <a:ext cx="687785" cy="1274426"/>
          </a:xfrm>
          <a:custGeom>
            <a:avLst/>
            <a:gdLst/>
            <a:ahLst/>
            <a:cxnLst/>
            <a:rect r="r" b="b" t="t" l="l"/>
            <a:pathLst>
              <a:path h="1274426" w="687785">
                <a:moveTo>
                  <a:pt x="0" y="0"/>
                </a:moveTo>
                <a:lnTo>
                  <a:pt x="687785" y="0"/>
                </a:lnTo>
                <a:lnTo>
                  <a:pt x="687785" y="1274425"/>
                </a:lnTo>
                <a:lnTo>
                  <a:pt x="0" y="12744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79594" y="1380924"/>
            <a:ext cx="875485" cy="853250"/>
          </a:xfrm>
          <a:custGeom>
            <a:avLst/>
            <a:gdLst/>
            <a:ahLst/>
            <a:cxnLst/>
            <a:rect r="r" b="b" t="t" l="l"/>
            <a:pathLst>
              <a:path h="853250" w="875485">
                <a:moveTo>
                  <a:pt x="0" y="0"/>
                </a:moveTo>
                <a:lnTo>
                  <a:pt x="875485" y="0"/>
                </a:lnTo>
                <a:lnTo>
                  <a:pt x="875485" y="853250"/>
                </a:lnTo>
                <a:lnTo>
                  <a:pt x="0" y="8532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49771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36239" y="2711899"/>
            <a:ext cx="6113009" cy="452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Dale movimiento al robot y comprueba que funcionan correctamente los motores. Necesitarás la extensión del chasis (shield) del mBot2.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6239" y="806877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4. PROGRAMA EL MBOT. PASO 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6239" y="2436734"/>
            <a:ext cx="3157250" cy="237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Prueba el desplazamiento del robot: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88412" y="1441313"/>
            <a:ext cx="4610155" cy="694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Utiliza el dispositivo CyberPi </a:t>
            </a: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tener toda la funcionalidad sin necesidad de loguearse. Si se usa dispositivo mBot2, se requiere “login”.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36239" y="2114889"/>
            <a:ext cx="4313670" cy="1778511"/>
          </a:xfrm>
          <a:custGeom>
            <a:avLst/>
            <a:gdLst/>
            <a:ahLst/>
            <a:cxnLst/>
            <a:rect r="r" b="b" t="t" l="l"/>
            <a:pathLst>
              <a:path h="1778511" w="4313670">
                <a:moveTo>
                  <a:pt x="0" y="0"/>
                </a:moveTo>
                <a:lnTo>
                  <a:pt x="4313671" y="0"/>
                </a:lnTo>
                <a:lnTo>
                  <a:pt x="4313671" y="1778512"/>
                </a:lnTo>
                <a:lnTo>
                  <a:pt x="0" y="17785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990210" y="1991064"/>
            <a:ext cx="1827996" cy="1878931"/>
          </a:xfrm>
          <a:custGeom>
            <a:avLst/>
            <a:gdLst/>
            <a:ahLst/>
            <a:cxnLst/>
            <a:rect r="r" b="b" t="t" l="l"/>
            <a:pathLst>
              <a:path h="1878931" w="1827996">
                <a:moveTo>
                  <a:pt x="0" y="0"/>
                </a:moveTo>
                <a:lnTo>
                  <a:pt x="1827996" y="0"/>
                </a:lnTo>
                <a:lnTo>
                  <a:pt x="1827996" y="1878931"/>
                </a:lnTo>
                <a:lnTo>
                  <a:pt x="0" y="187893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838" t="0" r="-838" b="-4678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767351" y="3428241"/>
            <a:ext cx="416726" cy="286499"/>
          </a:xfrm>
          <a:custGeom>
            <a:avLst/>
            <a:gdLst/>
            <a:ahLst/>
            <a:cxnLst/>
            <a:rect r="r" b="b" t="t" l="l"/>
            <a:pathLst>
              <a:path h="286499" w="416726">
                <a:moveTo>
                  <a:pt x="0" y="0"/>
                </a:moveTo>
                <a:lnTo>
                  <a:pt x="416725" y="0"/>
                </a:lnTo>
                <a:lnTo>
                  <a:pt x="416725" y="286499"/>
                </a:lnTo>
                <a:lnTo>
                  <a:pt x="0" y="2864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207755" y="2477095"/>
            <a:ext cx="1684986" cy="354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6"/>
              </a:lnSpc>
            </a:pPr>
            <a:r>
              <a:rPr lang="en-US" sz="1033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¡Vas a necesitar una conexión WIFI!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207755" y="2855480"/>
            <a:ext cx="1201342" cy="732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23032" indent="-111516" lvl="1">
              <a:lnSpc>
                <a:spcPts val="1446"/>
              </a:lnSpc>
              <a:buFont typeface="Arial"/>
              <a:buChar char="•"/>
            </a:pPr>
            <a:r>
              <a:rPr lang="en-US" b="true" sz="1033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NOMBRE DE LA RED (SSID)</a:t>
            </a:r>
          </a:p>
          <a:p>
            <a:pPr algn="just" marL="223032" indent="-111516" lvl="1">
              <a:lnSpc>
                <a:spcPts val="1446"/>
              </a:lnSpc>
              <a:buFont typeface="Arial"/>
              <a:buChar char="•"/>
            </a:pPr>
            <a:r>
              <a:rPr lang="en-US" b="true" sz="1033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CONTRASEÑA</a:t>
            </a:r>
          </a:p>
          <a:p>
            <a:pPr algn="just">
              <a:lnSpc>
                <a:spcPts val="1446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736239" y="787827"/>
            <a:ext cx="5672858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7"/>
              </a:lnSpc>
            </a:pPr>
            <a:r>
              <a:rPr lang="en-US" sz="27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5. PROGRAMA EL MBOT. PASO 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6239" y="1360351"/>
            <a:ext cx="4283694" cy="630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Conecta el robot a Internet:</a:t>
            </a:r>
          </a:p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Comprueba que el robot es capaz de conectarse a Internet a través de una red WIFI. 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002135" y="1669072"/>
            <a:ext cx="3976151" cy="3007895"/>
          </a:xfrm>
          <a:custGeom>
            <a:avLst/>
            <a:gdLst/>
            <a:ahLst/>
            <a:cxnLst/>
            <a:rect r="r" b="b" t="t" l="l"/>
            <a:pathLst>
              <a:path h="3007895" w="3976151">
                <a:moveTo>
                  <a:pt x="0" y="0"/>
                </a:moveTo>
                <a:lnTo>
                  <a:pt x="3976151" y="0"/>
                </a:lnTo>
                <a:lnTo>
                  <a:pt x="3976151" y="3007895"/>
                </a:lnTo>
                <a:lnTo>
                  <a:pt x="0" y="30078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81032" y="3350520"/>
            <a:ext cx="1946586" cy="1255548"/>
          </a:xfrm>
          <a:custGeom>
            <a:avLst/>
            <a:gdLst/>
            <a:ahLst/>
            <a:cxnLst/>
            <a:rect r="r" b="b" t="t" l="l"/>
            <a:pathLst>
              <a:path h="1255548" w="1946586">
                <a:moveTo>
                  <a:pt x="0" y="0"/>
                </a:moveTo>
                <a:lnTo>
                  <a:pt x="1946587" y="0"/>
                </a:lnTo>
                <a:lnTo>
                  <a:pt x="1946587" y="1255548"/>
                </a:lnTo>
                <a:lnTo>
                  <a:pt x="0" y="12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06516" y="2886526"/>
            <a:ext cx="2295618" cy="633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ED168B"/>
                </a:solidFill>
                <a:latin typeface="Exo 2"/>
                <a:ea typeface="Exo 2"/>
                <a:cs typeface="Exo 2"/>
                <a:sym typeface="Exo 2"/>
              </a:rPr>
              <a:t>El micrófono del mBot2 está en la CyberPi.</a:t>
            </a:r>
          </a:p>
          <a:p>
            <a:pPr algn="ctr">
              <a:lnSpc>
                <a:spcPts val="167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736239" y="787827"/>
            <a:ext cx="5672858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7"/>
              </a:lnSpc>
            </a:pPr>
            <a:r>
              <a:rPr lang="en-US" sz="27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6. PROGRAMA EL MBOT. PASO 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6516" y="1640497"/>
            <a:ext cx="2295618" cy="1049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Una vez conectado a Internet, comprueba que tu robot es capaz de interpretar órdenes a partir del reconocimiento de voz.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6239" y="1347078"/>
            <a:ext cx="327071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Por a prueba el reconocimiento de voz: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45143" y="3745122"/>
            <a:ext cx="458648" cy="509609"/>
          </a:xfrm>
          <a:custGeom>
            <a:avLst/>
            <a:gdLst/>
            <a:ahLst/>
            <a:cxnLst/>
            <a:rect r="r" b="b" t="t" l="l"/>
            <a:pathLst>
              <a:path h="509609" w="458648">
                <a:moveTo>
                  <a:pt x="0" y="0"/>
                </a:moveTo>
                <a:lnTo>
                  <a:pt x="458648" y="0"/>
                </a:lnTo>
                <a:lnTo>
                  <a:pt x="458648" y="509609"/>
                </a:lnTo>
                <a:lnTo>
                  <a:pt x="0" y="5096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71484" y="2332377"/>
            <a:ext cx="5045791" cy="1370859"/>
          </a:xfrm>
          <a:custGeom>
            <a:avLst/>
            <a:gdLst/>
            <a:ahLst/>
            <a:cxnLst/>
            <a:rect r="r" b="b" t="t" l="l"/>
            <a:pathLst>
              <a:path h="1370859" w="5045791">
                <a:moveTo>
                  <a:pt x="0" y="0"/>
                </a:moveTo>
                <a:lnTo>
                  <a:pt x="5045791" y="0"/>
                </a:lnTo>
                <a:lnTo>
                  <a:pt x="5045791" y="1370859"/>
                </a:lnTo>
                <a:lnTo>
                  <a:pt x="0" y="13708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349300" y="3444270"/>
            <a:ext cx="47625" cy="47625"/>
            <a:chOff x="0" y="0"/>
            <a:chExt cx="24218" cy="2421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218" cy="24218"/>
            </a:xfrm>
            <a:custGeom>
              <a:avLst/>
              <a:gdLst/>
              <a:ahLst/>
              <a:cxnLst/>
              <a:rect r="r" b="b" t="t" l="l"/>
              <a:pathLst>
                <a:path h="24218" w="24218">
                  <a:moveTo>
                    <a:pt x="12109" y="0"/>
                  </a:moveTo>
                  <a:lnTo>
                    <a:pt x="12109" y="0"/>
                  </a:lnTo>
                  <a:cubicBezTo>
                    <a:pt x="18796" y="0"/>
                    <a:pt x="24218" y="5421"/>
                    <a:pt x="24218" y="12109"/>
                  </a:cubicBezTo>
                  <a:lnTo>
                    <a:pt x="24218" y="12109"/>
                  </a:lnTo>
                  <a:cubicBezTo>
                    <a:pt x="24218" y="15320"/>
                    <a:pt x="22942" y="18400"/>
                    <a:pt x="20671" y="20671"/>
                  </a:cubicBezTo>
                  <a:cubicBezTo>
                    <a:pt x="18400" y="22942"/>
                    <a:pt x="15320" y="24218"/>
                    <a:pt x="12109" y="24218"/>
                  </a:cubicBezTo>
                  <a:lnTo>
                    <a:pt x="12109" y="24218"/>
                  </a:lnTo>
                  <a:cubicBezTo>
                    <a:pt x="8897" y="24218"/>
                    <a:pt x="5817" y="22942"/>
                    <a:pt x="3547" y="20671"/>
                  </a:cubicBezTo>
                  <a:cubicBezTo>
                    <a:pt x="1276" y="18400"/>
                    <a:pt x="0" y="15320"/>
                    <a:pt x="0" y="12109"/>
                  </a:cubicBezTo>
                  <a:lnTo>
                    <a:pt x="0" y="12109"/>
                  </a:lnTo>
                  <a:cubicBezTo>
                    <a:pt x="0" y="8897"/>
                    <a:pt x="1276" y="5817"/>
                    <a:pt x="3547" y="3547"/>
                  </a:cubicBezTo>
                  <a:cubicBezTo>
                    <a:pt x="5817" y="1276"/>
                    <a:pt x="8897" y="0"/>
                    <a:pt x="12109" y="0"/>
                  </a:cubicBezTo>
                  <a:close/>
                </a:path>
              </a:pathLst>
            </a:custGeom>
            <a:solidFill>
              <a:srgbClr val="E5DAA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24218" cy="43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36239" y="787827"/>
            <a:ext cx="5672858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7"/>
              </a:lnSpc>
            </a:pPr>
            <a:r>
              <a:rPr lang="en-US" sz="27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7. PROGRAMA EL MBOT. PASO 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6239" y="1360351"/>
            <a:ext cx="5285501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Finaliza la programación añadiendo condicionales.</a:t>
            </a:r>
          </a:p>
          <a:p>
            <a:pPr algn="l" marL="518160" indent="-172720" lvl="2">
              <a:lnSpc>
                <a:spcPts val="1679"/>
              </a:lnSpc>
              <a:buFont typeface="Arial"/>
              <a:buChar char="⚬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Uno por cada 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uno de los movimientos que preparaste en la ficha 2. </a:t>
            </a:r>
          </a:p>
          <a:p>
            <a:pPr algn="l" marL="518160" indent="-172720" lvl="2">
              <a:lnSpc>
                <a:spcPts val="1679"/>
              </a:lnSpc>
              <a:buFont typeface="Arial"/>
              <a:buChar char="⚬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Añádelo a la programación del paso 3 anterior para obtener el código completo.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78372" y="3996603"/>
            <a:ext cx="4559202" cy="25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¡Vamos, ya casi tienes el robot a tus órdenes!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745098" y="2781864"/>
            <a:ext cx="1241699" cy="1241699"/>
          </a:xfrm>
          <a:custGeom>
            <a:avLst/>
            <a:gdLst/>
            <a:ahLst/>
            <a:cxnLst/>
            <a:rect r="r" b="b" t="t" l="l"/>
            <a:pathLst>
              <a:path h="1241699" w="1241699">
                <a:moveTo>
                  <a:pt x="0" y="0"/>
                </a:moveTo>
                <a:lnTo>
                  <a:pt x="1241699" y="0"/>
                </a:lnTo>
                <a:lnTo>
                  <a:pt x="1241699" y="1241699"/>
                </a:lnTo>
                <a:lnTo>
                  <a:pt x="0" y="12416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09191" y="914758"/>
            <a:ext cx="3926725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b="true" sz="27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2. ELIGE 5 MIEDOS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0954" y="1640497"/>
            <a:ext cx="5461233" cy="1366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Toma una hoja en blanco y escribe todos los posibles miedos que se te ocurran.</a:t>
            </a:r>
          </a:p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A continuación,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elige los 4 miedos más importantes. 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Son los que usarás en este reto.</a:t>
            </a:r>
          </a:p>
          <a:p>
            <a:pPr algn="just">
              <a:lnSpc>
                <a:spcPts val="1840"/>
              </a:lnSpc>
            </a:pPr>
          </a:p>
          <a:p>
            <a:pPr algn="just">
              <a:lnSpc>
                <a:spcPts val="1840"/>
              </a:lnSpc>
            </a:pP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93925" y="2341066"/>
            <a:ext cx="972149" cy="1222829"/>
          </a:xfrm>
          <a:custGeom>
            <a:avLst/>
            <a:gdLst/>
            <a:ahLst/>
            <a:cxnLst/>
            <a:rect r="r" b="b" t="t" l="l"/>
            <a:pathLst>
              <a:path h="1222829" w="972149">
                <a:moveTo>
                  <a:pt x="0" y="0"/>
                </a:moveTo>
                <a:lnTo>
                  <a:pt x="972150" y="0"/>
                </a:lnTo>
                <a:lnTo>
                  <a:pt x="972150" y="1222829"/>
                </a:lnTo>
                <a:lnTo>
                  <a:pt x="0" y="1222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2930" y="1464589"/>
            <a:ext cx="5646740" cy="9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¿Aún no has conseguido que tu robot te obedezca?</a:t>
            </a:r>
          </a:p>
          <a:p>
            <a:pPr algn="ctr">
              <a:lnSpc>
                <a:spcPts val="1840"/>
              </a:lnSpc>
            </a:pPr>
          </a:p>
          <a:p>
            <a:pPr algn="ctr">
              <a:lnSpc>
                <a:spcPts val="1980"/>
              </a:lnSpc>
            </a:pPr>
            <a:r>
              <a:rPr lang="en-US" sz="14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Pide a tu profesor/a que te de una posible solución y...</a:t>
            </a:r>
          </a:p>
          <a:p>
            <a:pPr algn="ctr">
              <a:lnSpc>
                <a:spcPts val="184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8. SOLUCIÓN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19277" y="3725861"/>
            <a:ext cx="5142263" cy="24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414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¡Comprueba que el programa actúa como tú quieres!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464589"/>
            <a:ext cx="5829734" cy="1697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Ahora que ya tienes una solución para tu robot...</a:t>
            </a:r>
          </a:p>
          <a:p>
            <a:pPr algn="ctr">
              <a:lnSpc>
                <a:spcPts val="1899"/>
              </a:lnSpc>
            </a:pPr>
          </a:p>
          <a:p>
            <a:pPr algn="ctr">
              <a:lnSpc>
                <a:spcPts val="2039"/>
              </a:lnSpc>
            </a:pPr>
            <a:r>
              <a:rPr lang="en-US" sz="14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¿Te has quedado con ganas de darle más órdenes?</a:t>
            </a:r>
          </a:p>
          <a:p>
            <a:pPr algn="ctr">
              <a:lnSpc>
                <a:spcPts val="2039"/>
              </a:lnSpc>
            </a:pPr>
            <a:r>
              <a:rPr lang="en-US" sz="14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¿Quieres que actúe de otra forma?</a:t>
            </a:r>
          </a:p>
          <a:p>
            <a:pPr algn="l">
              <a:lnSpc>
                <a:spcPts val="1895"/>
              </a:lnSpc>
            </a:pPr>
          </a:p>
          <a:p>
            <a:pPr algn="ctr">
              <a:lnSpc>
                <a:spcPts val="1895"/>
              </a:lnSpc>
            </a:pPr>
            <a:r>
              <a:rPr lang="en-US" sz="1353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 ¡Implementa los cambios necesarios en la programación para conseguirlo y logra la excelencia en esta actividad!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9. DESAFÍO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837669" y="2478910"/>
            <a:ext cx="2180256" cy="2131200"/>
          </a:xfrm>
          <a:custGeom>
            <a:avLst/>
            <a:gdLst/>
            <a:ahLst/>
            <a:cxnLst/>
            <a:rect r="r" b="b" t="t" l="l"/>
            <a:pathLst>
              <a:path h="2131200" w="2180256">
                <a:moveTo>
                  <a:pt x="0" y="0"/>
                </a:moveTo>
                <a:lnTo>
                  <a:pt x="2180256" y="0"/>
                </a:lnTo>
                <a:lnTo>
                  <a:pt x="2180256" y="2131200"/>
                </a:lnTo>
                <a:lnTo>
                  <a:pt x="0" y="2131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8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5137" y="1741998"/>
            <a:ext cx="1519961" cy="1797559"/>
          </a:xfrm>
          <a:custGeom>
            <a:avLst/>
            <a:gdLst/>
            <a:ahLst/>
            <a:cxnLst/>
            <a:rect r="r" b="b" t="t" l="l"/>
            <a:pathLst>
              <a:path h="1797559" w="1519961">
                <a:moveTo>
                  <a:pt x="0" y="0"/>
                </a:moveTo>
                <a:lnTo>
                  <a:pt x="1519961" y="0"/>
                </a:lnTo>
                <a:lnTo>
                  <a:pt x="1519961" y="1797559"/>
                </a:lnTo>
                <a:lnTo>
                  <a:pt x="0" y="17975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2967411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F7C744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10. REFLEXIONA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209174" y="2087721"/>
            <a:ext cx="2812566" cy="1055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5"/>
              </a:lnSpc>
            </a:pPr>
            <a:r>
              <a:rPr lang="en-US" sz="1511" b="true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¿Qué ocurrirá si hay mucho ruido en la sala? </a:t>
            </a:r>
          </a:p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b="true" sz="1511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¿Qué te ocurre a ti cuando tienes mucho “ruido” mental?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64006" y="2634188"/>
            <a:ext cx="5086757" cy="48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b="true" sz="2819">
                <a:solidFill>
                  <a:srgbClr val="ED168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¡QUE EMOCIÓN!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30781" y="1225757"/>
            <a:ext cx="5753206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VIAJE AL INTERIOR DE LA MENTE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93602" y="2321676"/>
            <a:ext cx="4227565" cy="30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8"/>
              </a:lnSpc>
            </a:pPr>
            <a:r>
              <a:rPr lang="en-US" sz="172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RETO 5: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30781" y="1548277"/>
            <a:ext cx="5753206" cy="33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b="true" sz="1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CON MBOT2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164006" y="3177729"/>
            <a:ext cx="5290743" cy="833059"/>
            <a:chOff x="0" y="0"/>
            <a:chExt cx="2690388" cy="42361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90388" cy="423618"/>
            </a:xfrm>
            <a:custGeom>
              <a:avLst/>
              <a:gdLst/>
              <a:ahLst/>
              <a:cxnLst/>
              <a:rect r="r" b="b" t="t" l="l"/>
              <a:pathLst>
                <a:path h="423618" w="2690388">
                  <a:moveTo>
                    <a:pt x="0" y="0"/>
                  </a:moveTo>
                  <a:lnTo>
                    <a:pt x="2690388" y="0"/>
                  </a:lnTo>
                  <a:lnTo>
                    <a:pt x="2690388" y="423618"/>
                  </a:lnTo>
                  <a:lnTo>
                    <a:pt x="0" y="423618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2690388" cy="4426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463740" y="3271994"/>
            <a:ext cx="4674549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A través de este desafío aprenderás a utilizar la máquina educable y a asociarla al mBot2.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764249" y="1570042"/>
            <a:ext cx="3538566" cy="250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Las emociones son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reacciones que sentimos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cuando algo nos pasa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o pensamos en algo, y afectan tanto nuestra mente como nuestro cuerpo. </a:t>
            </a:r>
          </a:p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Nos ayudan a entender lo que estamos viviendo y nos guían en cómo afrontar situaciones. </a:t>
            </a:r>
          </a:p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Las emociones principales son la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felicidad, tristeza, miedo, ira, sorpresa y asco, y también existen emociones más complejas como la vergüenza o la culpa.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0">
            <a:off x="1017353" y="1933840"/>
            <a:ext cx="1557263" cy="1810771"/>
          </a:xfrm>
          <a:custGeom>
            <a:avLst/>
            <a:gdLst/>
            <a:ahLst/>
            <a:cxnLst/>
            <a:rect r="r" b="b" t="t" l="l"/>
            <a:pathLst>
              <a:path h="1810771" w="1557263">
                <a:moveTo>
                  <a:pt x="1557263" y="0"/>
                </a:moveTo>
                <a:lnTo>
                  <a:pt x="0" y="0"/>
                </a:lnTo>
                <a:lnTo>
                  <a:pt x="0" y="1810771"/>
                </a:lnTo>
                <a:lnTo>
                  <a:pt x="1557263" y="1810771"/>
                </a:lnTo>
                <a:lnTo>
                  <a:pt x="1557263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463740" y="3491895"/>
            <a:ext cx="85934" cy="85934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07139" y="882698"/>
            <a:ext cx="5310136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1. ¿QUÉ SON LAS EMOCIONES?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909191" y="1598400"/>
            <a:ext cx="1968696" cy="2131200"/>
          </a:xfrm>
          <a:custGeom>
            <a:avLst/>
            <a:gdLst/>
            <a:ahLst/>
            <a:cxnLst/>
            <a:rect r="r" b="b" t="t" l="l"/>
            <a:pathLst>
              <a:path h="2131200" w="1968696">
                <a:moveTo>
                  <a:pt x="1968696" y="0"/>
                </a:moveTo>
                <a:lnTo>
                  <a:pt x="0" y="0"/>
                </a:lnTo>
                <a:lnTo>
                  <a:pt x="0" y="2131200"/>
                </a:lnTo>
                <a:lnTo>
                  <a:pt x="1968696" y="2131200"/>
                </a:lnTo>
                <a:lnTo>
                  <a:pt x="196869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09191" y="833917"/>
            <a:ext cx="5208083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7"/>
              </a:lnSpc>
            </a:pPr>
            <a:r>
              <a:rPr lang="en-US" sz="29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2. EXPRESA EMOCIONES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093049" y="1518782"/>
            <a:ext cx="3426409" cy="2409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11"/>
              </a:lnSpc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¿Te has parado a pensar cómo expresas en tu cuerpo las emociones?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Felicidad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T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risteza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M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iedo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I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ra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S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orpresa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sco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V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ergüenza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C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ulpa.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  <a:r>
                <a:rPr lang="en-US" sz="986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Recuerda que en este desafío vas a enseñar a reaccionar a tu robot a través de tu estado.Recuerda que en este desafío vas a enseñar a reaccionar a tu robot a través de tu estado.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09191" y="833917"/>
            <a:ext cx="5208083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7"/>
              </a:lnSpc>
            </a:pPr>
            <a:r>
              <a:rPr lang="en-US" sz="29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3. CLASIFICA EMOCIONES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8298" y="1457960"/>
            <a:ext cx="5698140" cy="694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80669" indent="-140335" lvl="1">
              <a:lnSpc>
                <a:spcPts val="1819"/>
              </a:lnSpc>
              <a:buFont typeface="Arial"/>
              <a:buChar char="•"/>
            </a:pPr>
            <a:r>
              <a:rPr lang="en-US" b="true" sz="1299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Elige 5 emociones</a:t>
            </a:r>
            <a:r>
              <a:rPr lang="en-US" sz="1299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 que quieras transmitir al robot y escribe al lado como las vas a expresar con tu rostro para que el robot reaccione. Sigue el ejemplo: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463740" y="2419185"/>
            <a:ext cx="4314400" cy="2011333"/>
            <a:chOff x="0" y="0"/>
            <a:chExt cx="5752533" cy="268177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588171" y="555721"/>
              <a:ext cx="726002" cy="517621"/>
            </a:xfrm>
            <a:custGeom>
              <a:avLst/>
              <a:gdLst/>
              <a:ahLst/>
              <a:cxnLst/>
              <a:rect r="r" b="b" t="t" l="l"/>
              <a:pathLst>
                <a:path h="517621" w="726002">
                  <a:moveTo>
                    <a:pt x="0" y="0"/>
                  </a:moveTo>
                  <a:lnTo>
                    <a:pt x="726002" y="0"/>
                  </a:lnTo>
                  <a:lnTo>
                    <a:pt x="726002" y="517622"/>
                  </a:lnTo>
                  <a:lnTo>
                    <a:pt x="0" y="5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87122" y="630122"/>
              <a:ext cx="1282852" cy="368820"/>
            </a:xfrm>
            <a:custGeom>
              <a:avLst/>
              <a:gdLst/>
              <a:ahLst/>
              <a:cxnLst/>
              <a:rect r="r" b="b" t="t" l="l"/>
              <a:pathLst>
                <a:path h="368820" w="1282852">
                  <a:moveTo>
                    <a:pt x="0" y="0"/>
                  </a:moveTo>
                  <a:lnTo>
                    <a:pt x="1282852" y="0"/>
                  </a:lnTo>
                  <a:lnTo>
                    <a:pt x="1282852" y="368820"/>
                  </a:lnTo>
                  <a:lnTo>
                    <a:pt x="0" y="368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482073" y="0"/>
              <a:ext cx="3270460" cy="2681777"/>
            </a:xfrm>
            <a:custGeom>
              <a:avLst/>
              <a:gdLst/>
              <a:ahLst/>
              <a:cxnLst/>
              <a:rect r="r" b="b" t="t" l="l"/>
              <a:pathLst>
                <a:path h="2681777" w="3270460">
                  <a:moveTo>
                    <a:pt x="0" y="0"/>
                  </a:moveTo>
                  <a:lnTo>
                    <a:pt x="3270460" y="0"/>
                  </a:lnTo>
                  <a:lnTo>
                    <a:pt x="3270460" y="2681777"/>
                  </a:lnTo>
                  <a:lnTo>
                    <a:pt x="0" y="2681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588171" y="1107582"/>
              <a:ext cx="726002" cy="517621"/>
            </a:xfrm>
            <a:custGeom>
              <a:avLst/>
              <a:gdLst/>
              <a:ahLst/>
              <a:cxnLst/>
              <a:rect r="r" b="b" t="t" l="l"/>
              <a:pathLst>
                <a:path h="517621" w="726002">
                  <a:moveTo>
                    <a:pt x="0" y="0"/>
                  </a:moveTo>
                  <a:lnTo>
                    <a:pt x="726002" y="0"/>
                  </a:lnTo>
                  <a:lnTo>
                    <a:pt x="726002" y="517622"/>
                  </a:lnTo>
                  <a:lnTo>
                    <a:pt x="0" y="5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87122" y="1181983"/>
              <a:ext cx="1282852" cy="368820"/>
            </a:xfrm>
            <a:custGeom>
              <a:avLst/>
              <a:gdLst/>
              <a:ahLst/>
              <a:cxnLst/>
              <a:rect r="r" b="b" t="t" l="l"/>
              <a:pathLst>
                <a:path h="368820" w="1282852">
                  <a:moveTo>
                    <a:pt x="0" y="0"/>
                  </a:moveTo>
                  <a:lnTo>
                    <a:pt x="1282852" y="0"/>
                  </a:lnTo>
                  <a:lnTo>
                    <a:pt x="1282852" y="368820"/>
                  </a:lnTo>
                  <a:lnTo>
                    <a:pt x="0" y="368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588171" y="1637904"/>
              <a:ext cx="726002" cy="517621"/>
            </a:xfrm>
            <a:custGeom>
              <a:avLst/>
              <a:gdLst/>
              <a:ahLst/>
              <a:cxnLst/>
              <a:rect r="r" b="b" t="t" l="l"/>
              <a:pathLst>
                <a:path h="517621" w="726002">
                  <a:moveTo>
                    <a:pt x="0" y="0"/>
                  </a:moveTo>
                  <a:lnTo>
                    <a:pt x="726002" y="0"/>
                  </a:lnTo>
                  <a:lnTo>
                    <a:pt x="726002" y="517621"/>
                  </a:lnTo>
                  <a:lnTo>
                    <a:pt x="0" y="517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87122" y="1712305"/>
              <a:ext cx="1282852" cy="368820"/>
            </a:xfrm>
            <a:custGeom>
              <a:avLst/>
              <a:gdLst/>
              <a:ahLst/>
              <a:cxnLst/>
              <a:rect r="r" b="b" t="t" l="l"/>
              <a:pathLst>
                <a:path h="368820" w="1282852">
                  <a:moveTo>
                    <a:pt x="0" y="0"/>
                  </a:moveTo>
                  <a:lnTo>
                    <a:pt x="1282852" y="0"/>
                  </a:lnTo>
                  <a:lnTo>
                    <a:pt x="1282852" y="368819"/>
                  </a:lnTo>
                  <a:lnTo>
                    <a:pt x="0" y="368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588171" y="2164156"/>
              <a:ext cx="726002" cy="517621"/>
            </a:xfrm>
            <a:custGeom>
              <a:avLst/>
              <a:gdLst/>
              <a:ahLst/>
              <a:cxnLst/>
              <a:rect r="r" b="b" t="t" l="l"/>
              <a:pathLst>
                <a:path h="517621" w="726002">
                  <a:moveTo>
                    <a:pt x="0" y="0"/>
                  </a:moveTo>
                  <a:lnTo>
                    <a:pt x="726002" y="0"/>
                  </a:lnTo>
                  <a:lnTo>
                    <a:pt x="726002" y="517621"/>
                  </a:lnTo>
                  <a:lnTo>
                    <a:pt x="0" y="517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87122" y="2238557"/>
              <a:ext cx="1282852" cy="368820"/>
            </a:xfrm>
            <a:custGeom>
              <a:avLst/>
              <a:gdLst/>
              <a:ahLst/>
              <a:cxnLst/>
              <a:rect r="r" b="b" t="t" l="l"/>
              <a:pathLst>
                <a:path h="368820" w="1282852">
                  <a:moveTo>
                    <a:pt x="0" y="0"/>
                  </a:moveTo>
                  <a:lnTo>
                    <a:pt x="1282852" y="0"/>
                  </a:lnTo>
                  <a:lnTo>
                    <a:pt x="1282852" y="368819"/>
                  </a:lnTo>
                  <a:lnTo>
                    <a:pt x="0" y="368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588171" y="0"/>
              <a:ext cx="726002" cy="517621"/>
            </a:xfrm>
            <a:custGeom>
              <a:avLst/>
              <a:gdLst/>
              <a:ahLst/>
              <a:cxnLst/>
              <a:rect r="r" b="b" t="t" l="l"/>
              <a:pathLst>
                <a:path h="517621" w="726002">
                  <a:moveTo>
                    <a:pt x="0" y="0"/>
                  </a:moveTo>
                  <a:lnTo>
                    <a:pt x="726002" y="0"/>
                  </a:lnTo>
                  <a:lnTo>
                    <a:pt x="726002" y="517621"/>
                  </a:lnTo>
                  <a:lnTo>
                    <a:pt x="0" y="517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87122" y="74401"/>
              <a:ext cx="1282852" cy="368820"/>
            </a:xfrm>
            <a:custGeom>
              <a:avLst/>
              <a:gdLst/>
              <a:ahLst/>
              <a:cxnLst/>
              <a:rect r="r" b="b" t="t" l="l"/>
              <a:pathLst>
                <a:path h="368820" w="1282852">
                  <a:moveTo>
                    <a:pt x="0" y="0"/>
                  </a:moveTo>
                  <a:lnTo>
                    <a:pt x="1282852" y="0"/>
                  </a:lnTo>
                  <a:lnTo>
                    <a:pt x="1282852" y="368820"/>
                  </a:lnTo>
                  <a:lnTo>
                    <a:pt x="0" y="368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0" y="90755"/>
              <a:ext cx="1457096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252628"/>
                  </a:solidFill>
                  <a:latin typeface="Exo 2"/>
                  <a:ea typeface="Exo 2"/>
                  <a:cs typeface="Exo 2"/>
                  <a:sym typeface="Exo 2"/>
                </a:rPr>
                <a:t>Felicidad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2482073" y="59085"/>
              <a:ext cx="2175687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i="true">
                  <a:solidFill>
                    <a:srgbClr val="252628"/>
                  </a:solidFill>
                  <a:latin typeface="Exo 2 Italics"/>
                  <a:ea typeface="Exo 2 Italics"/>
                  <a:cs typeface="Exo 2 Italics"/>
                  <a:sym typeface="Exo 2 Italics"/>
                </a:rPr>
                <a:t>Sonrisa, carcajada</a:t>
              </a:r>
            </a:p>
          </p:txBody>
        </p:sp>
      </p:grp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31413"/>
            <a:ext cx="5454536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programar el mBot2 necesitas usar la aplicación que te permite dar las instrucciones al robot: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136833" y="3315063"/>
            <a:ext cx="774206" cy="801705"/>
          </a:xfrm>
          <a:custGeom>
            <a:avLst/>
            <a:gdLst/>
            <a:ahLst/>
            <a:cxnLst/>
            <a:rect r="r" b="b" t="t" l="l"/>
            <a:pathLst>
              <a:path h="801705" w="774206">
                <a:moveTo>
                  <a:pt x="0" y="0"/>
                </a:moveTo>
                <a:lnTo>
                  <a:pt x="774206" y="0"/>
                </a:lnTo>
                <a:lnTo>
                  <a:pt x="774206" y="801705"/>
                </a:lnTo>
                <a:lnTo>
                  <a:pt x="0" y="8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03453" y="778328"/>
            <a:ext cx="499587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4. PREPARA EL SOFTWARE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2930" y="2279105"/>
            <a:ext cx="3022012" cy="735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Abre </a:t>
            </a:r>
            <a:r>
              <a:rPr lang="en-US" b="true" sz="1414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2" tooltip="https://ide.mblock.cc"/>
              </a:rPr>
              <a:t>mBlock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en tu ordenador o en el entorno de programación en su versión WEB.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4047" y="3107418"/>
            <a:ext cx="254205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 u="sng">
                <a:solidFill>
                  <a:srgbClr val="130E2E"/>
                </a:solidFill>
                <a:latin typeface="Exo 2 Bold"/>
                <a:ea typeface="Exo 2 Bold"/>
                <a:cs typeface="Exo 2 Bold"/>
                <a:sym typeface="Exo 2 Bold"/>
                <a:hlinkClick r:id="rId13" tooltip="https://ide.mblock.cc"/>
              </a:rPr>
              <a:t>https://ide.mblock.cc/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4170045" y="1888009"/>
            <a:ext cx="2514573" cy="2675038"/>
          </a:xfrm>
          <a:custGeom>
            <a:avLst/>
            <a:gdLst/>
            <a:ahLst/>
            <a:cxnLst/>
            <a:rect r="r" b="b" t="t" l="l"/>
            <a:pathLst>
              <a:path h="2675038" w="2514573">
                <a:moveTo>
                  <a:pt x="0" y="0"/>
                </a:moveTo>
                <a:lnTo>
                  <a:pt x="2514573" y="0"/>
                </a:lnTo>
                <a:lnTo>
                  <a:pt x="2514573" y="2675038"/>
                </a:lnTo>
                <a:lnTo>
                  <a:pt x="0" y="267503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99" t="0" r="-499" b="-466"/>
            </a:stretch>
          </a:blipFill>
        </p:spPr>
      </p:sp>
      <p:sp>
        <p:nvSpPr>
          <p:cNvPr name="Freeform 18" id="18">
            <a:hlinkClick r:id="rId16" tooltip="https://www.youtube.com/watch?v=DGl3j8neFY8"/>
          </p:cNvPr>
          <p:cNvSpPr/>
          <p:nvPr/>
        </p:nvSpPr>
        <p:spPr>
          <a:xfrm flipH="false" flipV="false" rot="0">
            <a:off x="4301025" y="3371581"/>
            <a:ext cx="933718" cy="933718"/>
          </a:xfrm>
          <a:custGeom>
            <a:avLst/>
            <a:gdLst/>
            <a:ahLst/>
            <a:cxnLst/>
            <a:rect r="r" b="b" t="t" l="l"/>
            <a:pathLst>
              <a:path h="933718" w="933718">
                <a:moveTo>
                  <a:pt x="0" y="0"/>
                </a:moveTo>
                <a:lnTo>
                  <a:pt x="933718" y="0"/>
                </a:lnTo>
                <a:lnTo>
                  <a:pt x="933718" y="933718"/>
                </a:lnTo>
                <a:lnTo>
                  <a:pt x="0" y="9337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9" id="19">
            <a:hlinkClick r:id="rId18" tooltip="https://www.robotix.es/documentos/manual-usuario-mbot2.pdf"/>
          </p:cNvPr>
          <p:cNvSpPr/>
          <p:nvPr/>
        </p:nvSpPr>
        <p:spPr>
          <a:xfrm flipH="false" flipV="false" rot="0">
            <a:off x="5528801" y="2553229"/>
            <a:ext cx="938666" cy="938666"/>
          </a:xfrm>
          <a:custGeom>
            <a:avLst/>
            <a:gdLst/>
            <a:ahLst/>
            <a:cxnLst/>
            <a:rect r="r" b="b" t="t" l="l"/>
            <a:pathLst>
              <a:path h="938666" w="938666">
                <a:moveTo>
                  <a:pt x="0" y="0"/>
                </a:moveTo>
                <a:lnTo>
                  <a:pt x="938666" y="0"/>
                </a:lnTo>
                <a:lnTo>
                  <a:pt x="938666" y="938666"/>
                </a:lnTo>
                <a:lnTo>
                  <a:pt x="0" y="93866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119286" y="2763248"/>
            <a:ext cx="1409514" cy="46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b="true" sz="1299" u="sng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  <a:hlinkClick r:id="rId19" tooltip="https://www.robotix.es/documentos/manual-usuario-mbot2.pdf"/>
              </a:rPr>
              <a:t>Guía de uso de mBlock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84452" y="3595866"/>
            <a:ext cx="1183014" cy="46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b="true" sz="1299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20" tooltip="https://www.youtube.com/watch?v=DGl3j8neFY8"/>
              </a:rPr>
              <a:t>Video tutorial de mBlock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09098" y="4601147"/>
            <a:ext cx="3952901" cy="1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tutoriales</a:t>
            </a: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21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5264" y="3538079"/>
            <a:ext cx="6469593" cy="1598400"/>
            <a:chOff x="0" y="0"/>
            <a:chExt cx="3289843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89843" cy="812800"/>
            </a:xfrm>
            <a:custGeom>
              <a:avLst/>
              <a:gdLst/>
              <a:ahLst/>
              <a:cxnLst/>
              <a:rect r="r" b="b" t="t" l="l"/>
              <a:pathLst>
                <a:path h="812800" w="3289843">
                  <a:moveTo>
                    <a:pt x="31113" y="0"/>
                  </a:moveTo>
                  <a:lnTo>
                    <a:pt x="3258730" y="0"/>
                  </a:lnTo>
                  <a:cubicBezTo>
                    <a:pt x="3266982" y="0"/>
                    <a:pt x="3274895" y="3278"/>
                    <a:pt x="3280730" y="9113"/>
                  </a:cubicBezTo>
                  <a:cubicBezTo>
                    <a:pt x="3286565" y="14948"/>
                    <a:pt x="3289843" y="22861"/>
                    <a:pt x="3289843" y="31113"/>
                  </a:cubicBezTo>
                  <a:lnTo>
                    <a:pt x="3289843" y="781687"/>
                  </a:lnTo>
                  <a:cubicBezTo>
                    <a:pt x="3289843" y="798870"/>
                    <a:pt x="3275913" y="812800"/>
                    <a:pt x="3258730" y="812800"/>
                  </a:cubicBezTo>
                  <a:lnTo>
                    <a:pt x="31113" y="812800"/>
                  </a:lnTo>
                  <a:cubicBezTo>
                    <a:pt x="22861" y="812800"/>
                    <a:pt x="14948" y="809522"/>
                    <a:pt x="9113" y="803687"/>
                  </a:cubicBezTo>
                  <a:cubicBezTo>
                    <a:pt x="3278" y="797852"/>
                    <a:pt x="0" y="789939"/>
                    <a:pt x="0" y="781687"/>
                  </a:cubicBezTo>
                  <a:lnTo>
                    <a:pt x="0" y="31113"/>
                  </a:lnTo>
                  <a:cubicBezTo>
                    <a:pt x="0" y="22861"/>
                    <a:pt x="3278" y="14948"/>
                    <a:pt x="9113" y="9113"/>
                  </a:cubicBezTo>
                  <a:cubicBezTo>
                    <a:pt x="14948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328984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94847" y="1724949"/>
            <a:ext cx="5970306" cy="2365734"/>
          </a:xfrm>
          <a:custGeom>
            <a:avLst/>
            <a:gdLst/>
            <a:ahLst/>
            <a:cxnLst/>
            <a:rect r="r" b="b" t="t" l="l"/>
            <a:pathLst>
              <a:path h="2365734" w="5970306">
                <a:moveTo>
                  <a:pt x="0" y="0"/>
                </a:moveTo>
                <a:lnTo>
                  <a:pt x="5970306" y="0"/>
                </a:lnTo>
                <a:lnTo>
                  <a:pt x="5970306" y="2365734"/>
                </a:lnTo>
                <a:lnTo>
                  <a:pt x="0" y="23657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15" id="15"/>
          <p:cNvGrpSpPr/>
          <p:nvPr/>
        </p:nvGrpSpPr>
        <p:grpSpPr>
          <a:xfrm rot="0">
            <a:off x="713074" y="4162132"/>
            <a:ext cx="4690913" cy="246322"/>
            <a:chOff x="0" y="0"/>
            <a:chExt cx="6254551" cy="3284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917324" y="0"/>
              <a:ext cx="754494" cy="328429"/>
            </a:xfrm>
            <a:custGeom>
              <a:avLst/>
              <a:gdLst/>
              <a:ahLst/>
              <a:cxnLst/>
              <a:rect r="r" b="b" t="t" l="l"/>
              <a:pathLst>
                <a:path h="328429" w="754494">
                  <a:moveTo>
                    <a:pt x="0" y="0"/>
                  </a:moveTo>
                  <a:lnTo>
                    <a:pt x="754494" y="0"/>
                  </a:lnTo>
                  <a:lnTo>
                    <a:pt x="754494" y="328429"/>
                  </a:lnTo>
                  <a:lnTo>
                    <a:pt x="0" y="328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8799" r="0" b="-8799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16260"/>
              <a:ext cx="6254551" cy="27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259080" indent="-129540" lvl="1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2B2B2B"/>
                  </a:solidFill>
                  <a:latin typeface="Exo 2"/>
                  <a:ea typeface="Exo 2"/>
                  <a:cs typeface="Exo 2"/>
                  <a:sym typeface="Exo 2"/>
                </a:rPr>
                <a:t>Usa los controles                 para iniciar y parar el programa.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997233" y="1724949"/>
            <a:ext cx="55633" cy="55633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F0F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639520" y="631734"/>
            <a:ext cx="4436459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5. PROGRAMA EL MBOT. PASO 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94847" y="1135590"/>
            <a:ext cx="5485975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Conecta el mBot2 en el modo “En vivo” 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y crea el siguiente código para el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dispositivo CyberPi.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713074" y="4379879"/>
            <a:ext cx="6469714" cy="421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Comprueba que el display del robot se enciende en verde y reproduce el sonido “sorprendido” cuando pulsas en la bandera.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780000" y="1333383"/>
            <a:ext cx="3156982" cy="3156982"/>
          </a:xfrm>
          <a:custGeom>
            <a:avLst/>
            <a:gdLst/>
            <a:ahLst/>
            <a:cxnLst/>
            <a:rect r="r" b="b" t="t" l="l"/>
            <a:pathLst>
              <a:path h="3156982" w="3156982">
                <a:moveTo>
                  <a:pt x="0" y="0"/>
                </a:moveTo>
                <a:lnTo>
                  <a:pt x="3156982" y="0"/>
                </a:lnTo>
                <a:lnTo>
                  <a:pt x="3156982" y="3156983"/>
                </a:lnTo>
                <a:lnTo>
                  <a:pt x="0" y="31569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39520" y="631734"/>
            <a:ext cx="4436459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6. PROGRAMA EL MBOT. PASO 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7883" y="1160264"/>
            <a:ext cx="2779966" cy="2978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Completa el código anterior: </a:t>
            </a:r>
          </a:p>
          <a:p>
            <a:pPr algn="l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b="true" sz="1314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Crea una variable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llamada “Emocion”. </a:t>
            </a:r>
          </a:p>
          <a:p>
            <a:pPr algn="l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b="true" sz="1314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Usa el condicional “Si”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para realizar diferentes acciones en función de su valor. </a:t>
            </a:r>
            <a:r>
              <a:rPr lang="en-US" sz="13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Te servirá para decidir como reacciona el robot dependiendo de la emoción.</a:t>
            </a:r>
          </a:p>
          <a:p>
            <a:pPr algn="l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b="true" sz="1314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¡Pruébalo en vivo!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Recuerda que debes pulsar primero en la instrucción “fija emoción” con el valor deseado.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886995" y="2043084"/>
            <a:ext cx="55633" cy="55633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C74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AutoShape 17" id="17"/>
          <p:cNvSpPr/>
          <p:nvPr/>
        </p:nvSpPr>
        <p:spPr>
          <a:xfrm>
            <a:off x="3677848" y="4490366"/>
            <a:ext cx="2757013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45143" y="3871081"/>
            <a:ext cx="6469714" cy="1301397"/>
            <a:chOff x="0" y="0"/>
            <a:chExt cx="3289905" cy="66177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89905" cy="661772"/>
            </a:xfrm>
            <a:custGeom>
              <a:avLst/>
              <a:gdLst/>
              <a:ahLst/>
              <a:cxnLst/>
              <a:rect r="r" b="b" t="t" l="l"/>
              <a:pathLst>
                <a:path h="661772" w="3289905">
                  <a:moveTo>
                    <a:pt x="27523" y="0"/>
                  </a:moveTo>
                  <a:lnTo>
                    <a:pt x="3262382" y="0"/>
                  </a:lnTo>
                  <a:cubicBezTo>
                    <a:pt x="3269681" y="0"/>
                    <a:pt x="3276682" y="2900"/>
                    <a:pt x="3281843" y="8061"/>
                  </a:cubicBezTo>
                  <a:cubicBezTo>
                    <a:pt x="3287005" y="13223"/>
                    <a:pt x="3289905" y="20223"/>
                    <a:pt x="3289905" y="27523"/>
                  </a:cubicBezTo>
                  <a:lnTo>
                    <a:pt x="3289905" y="634249"/>
                  </a:lnTo>
                  <a:cubicBezTo>
                    <a:pt x="3289905" y="641548"/>
                    <a:pt x="3287005" y="648549"/>
                    <a:pt x="3281843" y="653710"/>
                  </a:cubicBezTo>
                  <a:cubicBezTo>
                    <a:pt x="3276682" y="658872"/>
                    <a:pt x="3269681" y="661772"/>
                    <a:pt x="3262382" y="661772"/>
                  </a:cubicBezTo>
                  <a:lnTo>
                    <a:pt x="27523" y="661772"/>
                  </a:lnTo>
                  <a:cubicBezTo>
                    <a:pt x="20223" y="661772"/>
                    <a:pt x="13223" y="658872"/>
                    <a:pt x="8061" y="653710"/>
                  </a:cubicBezTo>
                  <a:cubicBezTo>
                    <a:pt x="2900" y="648549"/>
                    <a:pt x="0" y="641548"/>
                    <a:pt x="0" y="634249"/>
                  </a:cubicBezTo>
                  <a:lnTo>
                    <a:pt x="0" y="27523"/>
                  </a:lnTo>
                  <a:cubicBezTo>
                    <a:pt x="0" y="20223"/>
                    <a:pt x="2900" y="13223"/>
                    <a:pt x="8061" y="8061"/>
                  </a:cubicBezTo>
                  <a:cubicBezTo>
                    <a:pt x="13223" y="2900"/>
                    <a:pt x="20223" y="0"/>
                    <a:pt x="275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3289905" cy="680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553270" y="5026315"/>
            <a:ext cx="100012" cy="109538"/>
            <a:chOff x="0" y="0"/>
            <a:chExt cx="133350" cy="1460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0800" y="50800"/>
              <a:ext cx="31750" cy="45720"/>
            </a:xfrm>
            <a:custGeom>
              <a:avLst/>
              <a:gdLst/>
              <a:ahLst/>
              <a:cxnLst/>
              <a:rect r="r" b="b" t="t" l="l"/>
              <a:pathLst>
                <a:path h="45720" w="31750">
                  <a:moveTo>
                    <a:pt x="0" y="12700"/>
                  </a:moveTo>
                  <a:cubicBezTo>
                    <a:pt x="21590" y="1270"/>
                    <a:pt x="24130" y="17780"/>
                    <a:pt x="21590" y="20320"/>
                  </a:cubicBezTo>
                  <a:cubicBezTo>
                    <a:pt x="19050" y="24130"/>
                    <a:pt x="2540" y="20320"/>
                    <a:pt x="1270" y="17780"/>
                  </a:cubicBezTo>
                  <a:cubicBezTo>
                    <a:pt x="0" y="13970"/>
                    <a:pt x="11430" y="0"/>
                    <a:pt x="16510" y="0"/>
                  </a:cubicBezTo>
                  <a:cubicBezTo>
                    <a:pt x="21590" y="0"/>
                    <a:pt x="31750" y="16510"/>
                    <a:pt x="31750" y="24130"/>
                  </a:cubicBezTo>
                  <a:cubicBezTo>
                    <a:pt x="31750" y="30480"/>
                    <a:pt x="26670" y="40640"/>
                    <a:pt x="21590" y="43180"/>
                  </a:cubicBezTo>
                  <a:cubicBezTo>
                    <a:pt x="16510" y="45720"/>
                    <a:pt x="0" y="40640"/>
                    <a:pt x="0" y="4064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415999" y="1806715"/>
            <a:ext cx="237284" cy="279569"/>
          </a:xfrm>
          <a:custGeom>
            <a:avLst/>
            <a:gdLst/>
            <a:ahLst/>
            <a:cxnLst/>
            <a:rect r="r" b="b" t="t" l="l"/>
            <a:pathLst>
              <a:path h="279569" w="237284">
                <a:moveTo>
                  <a:pt x="0" y="0"/>
                </a:moveTo>
                <a:lnTo>
                  <a:pt x="237283" y="0"/>
                </a:lnTo>
                <a:lnTo>
                  <a:pt x="237283" y="279569"/>
                </a:lnTo>
                <a:lnTo>
                  <a:pt x="0" y="2795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898443" y="3213625"/>
            <a:ext cx="2231760" cy="1474607"/>
            <a:chOff x="0" y="0"/>
            <a:chExt cx="2975681" cy="196614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975681" cy="1966142"/>
            </a:xfrm>
            <a:custGeom>
              <a:avLst/>
              <a:gdLst/>
              <a:ahLst/>
              <a:cxnLst/>
              <a:rect r="r" b="b" t="t" l="l"/>
              <a:pathLst>
                <a:path h="1966142" w="2975681">
                  <a:moveTo>
                    <a:pt x="0" y="0"/>
                  </a:moveTo>
                  <a:lnTo>
                    <a:pt x="2975681" y="0"/>
                  </a:lnTo>
                  <a:lnTo>
                    <a:pt x="2975681" y="1966142"/>
                  </a:lnTo>
                  <a:lnTo>
                    <a:pt x="0" y="1966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1393198">
              <a:off x="1068881" y="734521"/>
              <a:ext cx="898974" cy="5467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2B2B2B"/>
                  </a:solidFill>
                  <a:latin typeface="Exo 2"/>
                  <a:ea typeface="Exo 2"/>
                  <a:cs typeface="Exo 2"/>
                  <a:sym typeface="Exo 2"/>
                </a:rPr>
                <a:t>MIEDO 1</a:t>
              </a:r>
            </a:p>
            <a:p>
              <a:pPr algn="l">
                <a:lnSpc>
                  <a:spcPts val="16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3780000" y="1946500"/>
            <a:ext cx="2550097" cy="3154067"/>
          </a:xfrm>
          <a:custGeom>
            <a:avLst/>
            <a:gdLst/>
            <a:ahLst/>
            <a:cxnLst/>
            <a:rect r="r" b="b" t="t" l="l"/>
            <a:pathLst>
              <a:path h="3154067" w="2550097">
                <a:moveTo>
                  <a:pt x="0" y="0"/>
                </a:moveTo>
                <a:lnTo>
                  <a:pt x="2550097" y="0"/>
                </a:lnTo>
                <a:lnTo>
                  <a:pt x="2550097" y="3154067"/>
                </a:lnTo>
                <a:lnTo>
                  <a:pt x="0" y="31540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673439" y="595586"/>
            <a:ext cx="421325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3. PREPARA EL CIRCUITO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63688" y="1093979"/>
            <a:ext cx="5756321" cy="227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3"/>
              </a:lnSpc>
            </a:pPr>
            <a:r>
              <a:rPr lang="en-US" sz="1337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Vamos</a:t>
            </a:r>
            <a:r>
              <a:rPr lang="en-US" sz="133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convertir tus miedos en los obstáculos</a:t>
            </a:r>
            <a:r>
              <a:rPr lang="en-US" sz="1337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que debe sortear el robot.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63688" y="1470738"/>
            <a:ext cx="2510516" cy="1674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1. 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ello, toma cartón y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crea obstáculos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con el miedo escrito en e´l.  Recorta 4 trozos rectangulares de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10x25cm 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y escribe en cada uno de ellos uno de los miedos que has elegido. Además, cada rectángulo necesitará un pequeño soporte para sostenerse: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41383" y="1470738"/>
            <a:ext cx="3198883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2.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Realiza un circuito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segu´n la configuración del siguiente plano:</a:t>
            </a:r>
          </a:p>
        </p:txBody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282775" y="2195305"/>
            <a:ext cx="1465828" cy="2213499"/>
          </a:xfrm>
          <a:custGeom>
            <a:avLst/>
            <a:gdLst/>
            <a:ahLst/>
            <a:cxnLst/>
            <a:rect r="r" b="b" t="t" l="l"/>
            <a:pathLst>
              <a:path h="2213499" w="1465828">
                <a:moveTo>
                  <a:pt x="0" y="0"/>
                </a:moveTo>
                <a:lnTo>
                  <a:pt x="1465828" y="0"/>
                </a:lnTo>
                <a:lnTo>
                  <a:pt x="1465828" y="2213499"/>
                </a:lnTo>
                <a:lnTo>
                  <a:pt x="0" y="22134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780560" y="2234546"/>
            <a:ext cx="3507689" cy="2193063"/>
          </a:xfrm>
          <a:custGeom>
            <a:avLst/>
            <a:gdLst/>
            <a:ahLst/>
            <a:cxnLst/>
            <a:rect r="r" b="b" t="t" l="l"/>
            <a:pathLst>
              <a:path h="2193063" w="3507689">
                <a:moveTo>
                  <a:pt x="0" y="0"/>
                </a:moveTo>
                <a:lnTo>
                  <a:pt x="3507689" y="0"/>
                </a:lnTo>
                <a:lnTo>
                  <a:pt x="3507689" y="2193063"/>
                </a:lnTo>
                <a:lnTo>
                  <a:pt x="0" y="2193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4459699" y="3331077"/>
            <a:ext cx="651626" cy="479760"/>
          </a:xfrm>
          <a:custGeom>
            <a:avLst/>
            <a:gdLst/>
            <a:ahLst/>
            <a:cxnLst/>
            <a:rect r="r" b="b" t="t" l="l"/>
            <a:pathLst>
              <a:path h="479760" w="651626">
                <a:moveTo>
                  <a:pt x="651626" y="0"/>
                </a:moveTo>
                <a:lnTo>
                  <a:pt x="0" y="0"/>
                </a:lnTo>
                <a:lnTo>
                  <a:pt x="0" y="479760"/>
                </a:lnTo>
                <a:lnTo>
                  <a:pt x="651626" y="479760"/>
                </a:lnTo>
                <a:lnTo>
                  <a:pt x="65162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13656" y="1199989"/>
            <a:ext cx="6118700" cy="9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En este desafío necesitarás usar la </a:t>
            </a:r>
            <a:r>
              <a:rPr lang="en-US" sz="1314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extensión </a:t>
            </a:r>
            <a:r>
              <a:rPr lang="en-US" sz="1314" b="true">
                <a:solidFill>
                  <a:srgbClr val="0571D3"/>
                </a:solidFill>
                <a:latin typeface="Exo 2 Bold"/>
                <a:ea typeface="Exo 2 Bold"/>
                <a:cs typeface="Exo 2 Bold"/>
                <a:sym typeface="Exo 2 Bold"/>
              </a:rPr>
              <a:t>Máquina Educable</a:t>
            </a:r>
            <a:r>
              <a:rPr lang="en-US" sz="1314">
                <a:solidFill>
                  <a:srgbClr val="0571D3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(teachable machine). ¡Vamos allá!</a:t>
            </a:r>
          </a:p>
          <a:p>
            <a:pPr algn="l">
              <a:lnSpc>
                <a:spcPts val="1840"/>
              </a:lnSpc>
            </a:pPr>
          </a:p>
          <a:p>
            <a:pPr algn="l" marL="283759" indent="-141879" lvl="1">
              <a:lnSpc>
                <a:spcPts val="1840"/>
              </a:lnSpc>
              <a:buAutoNum type="arabicPeriod" startAt="1"/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Selecciona un objeto (</a:t>
            </a:r>
            <a:r>
              <a:rPr lang="en-US" sz="1314" u="sng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no un dispositivo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) y agrega la extensión: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9520" y="758252"/>
            <a:ext cx="4871878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7. PROGRAMA EL MBOT. PASO 3.1.</a:t>
            </a:r>
          </a:p>
        </p:txBody>
      </p:sp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5143" y="3657179"/>
            <a:ext cx="6469714" cy="1598400"/>
            <a:chOff x="0" y="0"/>
            <a:chExt cx="328990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89905" cy="812800"/>
            </a:xfrm>
            <a:custGeom>
              <a:avLst/>
              <a:gdLst/>
              <a:ahLst/>
              <a:cxnLst/>
              <a:rect r="r" b="b" t="t" l="l"/>
              <a:pathLst>
                <a:path h="812800" w="3289905">
                  <a:moveTo>
                    <a:pt x="9573" y="0"/>
                  </a:moveTo>
                  <a:lnTo>
                    <a:pt x="3280332" y="0"/>
                  </a:lnTo>
                  <a:cubicBezTo>
                    <a:pt x="3282871" y="0"/>
                    <a:pt x="3285305" y="1009"/>
                    <a:pt x="3287101" y="2804"/>
                  </a:cubicBezTo>
                  <a:cubicBezTo>
                    <a:pt x="3288896" y="4599"/>
                    <a:pt x="3289905" y="7034"/>
                    <a:pt x="3289905" y="9573"/>
                  </a:cubicBezTo>
                  <a:lnTo>
                    <a:pt x="3289905" y="803227"/>
                  </a:lnTo>
                  <a:cubicBezTo>
                    <a:pt x="3289905" y="805766"/>
                    <a:pt x="3288896" y="808201"/>
                    <a:pt x="3287101" y="809996"/>
                  </a:cubicBezTo>
                  <a:cubicBezTo>
                    <a:pt x="3285305" y="811791"/>
                    <a:pt x="3282871" y="812800"/>
                    <a:pt x="3280332" y="812800"/>
                  </a:cubicBezTo>
                  <a:lnTo>
                    <a:pt x="9573" y="812800"/>
                  </a:lnTo>
                  <a:cubicBezTo>
                    <a:pt x="7034" y="812800"/>
                    <a:pt x="4599" y="811791"/>
                    <a:pt x="2804" y="809996"/>
                  </a:cubicBezTo>
                  <a:cubicBezTo>
                    <a:pt x="1009" y="808201"/>
                    <a:pt x="0" y="805766"/>
                    <a:pt x="0" y="803227"/>
                  </a:cubicBezTo>
                  <a:lnTo>
                    <a:pt x="0" y="9573"/>
                  </a:lnTo>
                  <a:cubicBezTo>
                    <a:pt x="0" y="7034"/>
                    <a:pt x="1009" y="4599"/>
                    <a:pt x="2804" y="2804"/>
                  </a:cubicBezTo>
                  <a:cubicBezTo>
                    <a:pt x="4599" y="1009"/>
                    <a:pt x="7034" y="0"/>
                    <a:pt x="95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3289905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4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810463" y="2896006"/>
            <a:ext cx="5932175" cy="2276472"/>
          </a:xfrm>
          <a:custGeom>
            <a:avLst/>
            <a:gdLst/>
            <a:ahLst/>
            <a:cxnLst/>
            <a:rect r="r" b="b" t="t" l="l"/>
            <a:pathLst>
              <a:path h="2276472" w="5932175">
                <a:moveTo>
                  <a:pt x="0" y="0"/>
                </a:moveTo>
                <a:lnTo>
                  <a:pt x="5932175" y="0"/>
                </a:lnTo>
                <a:lnTo>
                  <a:pt x="5932175" y="2276473"/>
                </a:lnTo>
                <a:lnTo>
                  <a:pt x="0" y="22764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AutoShape 15" id="15"/>
          <p:cNvSpPr/>
          <p:nvPr/>
        </p:nvSpPr>
        <p:spPr>
          <a:xfrm flipV="true">
            <a:off x="1294425" y="3787647"/>
            <a:ext cx="26397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>
            <a:hlinkClick r:id="rId11" tooltip="https://libros.catedu.es/books/cyberpi-y-mbot2/page/software-educable-maquina-educable-teachable-machine"/>
          </p:cNvPr>
          <p:cNvSpPr/>
          <p:nvPr/>
        </p:nvSpPr>
        <p:spPr>
          <a:xfrm flipH="false" flipV="false" rot="0">
            <a:off x="810463" y="1795911"/>
            <a:ext cx="1026822" cy="1026822"/>
          </a:xfrm>
          <a:custGeom>
            <a:avLst/>
            <a:gdLst/>
            <a:ahLst/>
            <a:cxnLst/>
            <a:rect r="r" b="b" t="t" l="l"/>
            <a:pathLst>
              <a:path h="1026822" w="1026822">
                <a:moveTo>
                  <a:pt x="0" y="0"/>
                </a:moveTo>
                <a:lnTo>
                  <a:pt x="1026822" y="0"/>
                </a:lnTo>
                <a:lnTo>
                  <a:pt x="1026822" y="1026822"/>
                </a:lnTo>
                <a:lnTo>
                  <a:pt x="0" y="10268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18121" y="1047181"/>
            <a:ext cx="5303619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Crea un nuevo modelo con 5 opciones en la máquina educable. Cada una de ellas será una emoción diferente. </a:t>
            </a:r>
          </a:p>
          <a:p>
            <a:pPr algn="l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¡</a:t>
            </a:r>
            <a:r>
              <a:rPr lang="en-US" b="true" sz="1314" u="sng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Usa las emociones que elegiste en el punto 3!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3274" y="631734"/>
            <a:ext cx="4573673" cy="366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7"/>
              </a:lnSpc>
            </a:pPr>
            <a:r>
              <a:rPr lang="en-US" b="true" sz="2191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8. PROGRAMA EL MBOT. PASO 3.2.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941004" y="1857353"/>
            <a:ext cx="4435081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2. Entra en el siguiente tutorial para ver como </a:t>
            </a:r>
            <a:r>
              <a:rPr lang="en-US" sz="1314" u="sng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  <a:hlinkClick r:id="rId12" tooltip="https://libros.catedu.es/books/cyberpi-y-mbot2/page/software-educable-maquina-educable-teachable-machine"/>
              </a:rPr>
              <a:t>configurar la máquina educable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:</a:t>
            </a:r>
          </a:p>
          <a:p>
            <a:pPr algn="l">
              <a:lnSpc>
                <a:spcPts val="1840"/>
              </a:lnSpc>
            </a:pPr>
          </a:p>
        </p:txBody>
      </p:sp>
    </p:spTree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68054" y="1910690"/>
            <a:ext cx="4573828" cy="2736747"/>
          </a:xfrm>
          <a:custGeom>
            <a:avLst/>
            <a:gdLst/>
            <a:ahLst/>
            <a:cxnLst/>
            <a:rect r="r" b="b" t="t" l="l"/>
            <a:pathLst>
              <a:path h="2736747" w="4573828">
                <a:moveTo>
                  <a:pt x="0" y="0"/>
                </a:moveTo>
                <a:lnTo>
                  <a:pt x="4573828" y="0"/>
                </a:lnTo>
                <a:lnTo>
                  <a:pt x="4573828" y="2736747"/>
                </a:lnTo>
                <a:lnTo>
                  <a:pt x="0" y="27367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56114" y="2041529"/>
            <a:ext cx="774399" cy="794088"/>
          </a:xfrm>
          <a:custGeom>
            <a:avLst/>
            <a:gdLst/>
            <a:ahLst/>
            <a:cxnLst/>
            <a:rect r="r" b="b" t="t" l="l"/>
            <a:pathLst>
              <a:path h="794088" w="774399">
                <a:moveTo>
                  <a:pt x="0" y="0"/>
                </a:moveTo>
                <a:lnTo>
                  <a:pt x="774400" y="0"/>
                </a:lnTo>
                <a:lnTo>
                  <a:pt x="774400" y="794087"/>
                </a:lnTo>
                <a:lnTo>
                  <a:pt x="0" y="794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39520" y="631734"/>
            <a:ext cx="4436459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9. PROGRAMA EL MBOT. PASO 4.1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7883" y="1132688"/>
            <a:ext cx="5507999" cy="223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Crea la programación completa en el objeto y en el dispositivo: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49897" y="1448915"/>
            <a:ext cx="5367377" cy="421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b="true" sz="1200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En el objeto: </a:t>
            </a:r>
            <a:r>
              <a:rPr lang="en-US" sz="1200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la cámara web del ordenador detecta nuestro rostro y le asigna un valor numérico a la variable “Emocion”.</a:t>
            </a:r>
          </a:p>
        </p:txBody>
      </p:sp>
      <p:sp>
        <p:nvSpPr>
          <p:cNvPr name="AutoShape 16" id="16"/>
          <p:cNvSpPr/>
          <p:nvPr/>
        </p:nvSpPr>
        <p:spPr>
          <a:xfrm>
            <a:off x="1868054" y="4637912"/>
            <a:ext cx="4573828" cy="9525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60761" y="1669072"/>
            <a:ext cx="4260979" cy="3060401"/>
          </a:xfrm>
          <a:custGeom>
            <a:avLst/>
            <a:gdLst/>
            <a:ahLst/>
            <a:cxnLst/>
            <a:rect r="r" b="b" t="t" l="l"/>
            <a:pathLst>
              <a:path h="3060401" w="4260979">
                <a:moveTo>
                  <a:pt x="0" y="0"/>
                </a:moveTo>
                <a:lnTo>
                  <a:pt x="4260979" y="0"/>
                </a:lnTo>
                <a:lnTo>
                  <a:pt x="4260979" y="3060401"/>
                </a:lnTo>
                <a:lnTo>
                  <a:pt x="0" y="30604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75684" y="1724180"/>
            <a:ext cx="739671" cy="758476"/>
          </a:xfrm>
          <a:custGeom>
            <a:avLst/>
            <a:gdLst/>
            <a:ahLst/>
            <a:cxnLst/>
            <a:rect r="r" b="b" t="t" l="l"/>
            <a:pathLst>
              <a:path h="758476" w="739671">
                <a:moveTo>
                  <a:pt x="0" y="0"/>
                </a:moveTo>
                <a:lnTo>
                  <a:pt x="739671" y="0"/>
                </a:lnTo>
                <a:lnTo>
                  <a:pt x="739671" y="758476"/>
                </a:lnTo>
                <a:lnTo>
                  <a:pt x="0" y="758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39520" y="631734"/>
            <a:ext cx="4436459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10. PROGRAMA EL MBOT. PASO 4.2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9897" y="1187823"/>
            <a:ext cx="5367377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b="true" sz="1200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En el dispositivo (CyberPi): </a:t>
            </a:r>
            <a:r>
              <a:rPr lang="en-US" sz="1200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en función del valor de “</a:t>
            </a:r>
            <a:r>
              <a:rPr lang="en-US" sz="1200" i="true">
                <a:solidFill>
                  <a:srgbClr val="252628"/>
                </a:solidFill>
                <a:latin typeface="Exo 2 Italics"/>
                <a:ea typeface="Exo 2 Italics"/>
                <a:cs typeface="Exo 2 Italics"/>
                <a:sym typeface="Exo 2 Italics"/>
              </a:rPr>
              <a:t>Emocion</a:t>
            </a:r>
            <a:r>
              <a:rPr lang="en-US" sz="1200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” el robot cambia su color y se reproduce un sonido.</a:t>
            </a:r>
          </a:p>
        </p:txBody>
      </p:sp>
      <p:sp>
        <p:nvSpPr>
          <p:cNvPr name="AutoShape 15" id="15"/>
          <p:cNvSpPr/>
          <p:nvPr/>
        </p:nvSpPr>
        <p:spPr>
          <a:xfrm>
            <a:off x="1715355" y="4719948"/>
            <a:ext cx="2757013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93925" y="2341066"/>
            <a:ext cx="972149" cy="1222829"/>
          </a:xfrm>
          <a:custGeom>
            <a:avLst/>
            <a:gdLst/>
            <a:ahLst/>
            <a:cxnLst/>
            <a:rect r="r" b="b" t="t" l="l"/>
            <a:pathLst>
              <a:path h="1222829" w="972149">
                <a:moveTo>
                  <a:pt x="0" y="0"/>
                </a:moveTo>
                <a:lnTo>
                  <a:pt x="972150" y="0"/>
                </a:lnTo>
                <a:lnTo>
                  <a:pt x="972150" y="1222829"/>
                </a:lnTo>
                <a:lnTo>
                  <a:pt x="0" y="1222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2930" y="1464589"/>
            <a:ext cx="5646740" cy="9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¿No has conseguido que el robot reaccione contigo?</a:t>
            </a:r>
          </a:p>
          <a:p>
            <a:pPr algn="ctr">
              <a:lnSpc>
                <a:spcPts val="1840"/>
              </a:lnSpc>
            </a:pPr>
          </a:p>
          <a:p>
            <a:pPr algn="ctr">
              <a:lnSpc>
                <a:spcPts val="1980"/>
              </a:lnSpc>
            </a:pPr>
            <a:r>
              <a:rPr lang="en-US" sz="14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Pide a tu profesor/a que te de una posible solución y...</a:t>
            </a:r>
          </a:p>
          <a:p>
            <a:pPr algn="ctr">
              <a:lnSpc>
                <a:spcPts val="184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11. SOLUCIÓN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19277" y="3725861"/>
            <a:ext cx="5142263" cy="24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414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¡Comprueba que el programa actúa como tú quieres!</a:t>
            </a:r>
          </a:p>
        </p:txBody>
      </p:sp>
    </p:spTree>
  </p:cSld>
  <p:clrMapOvr>
    <a:masterClrMapping/>
  </p:clrMapOvr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464589"/>
            <a:ext cx="5829734" cy="1587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Ahora que ya tienes una solución para tu robot, pregúntate:</a:t>
            </a:r>
          </a:p>
          <a:p>
            <a:pPr algn="ctr">
              <a:lnSpc>
                <a:spcPts val="189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¿Te gustaría que tu robot se diera la vuelta si has sentido tristeza, o quieres que baile si estás contento/a?</a:t>
            </a:r>
          </a:p>
          <a:p>
            <a:pPr algn="l">
              <a:lnSpc>
                <a:spcPts val="1755"/>
              </a:lnSpc>
            </a:pPr>
          </a:p>
          <a:p>
            <a:pPr algn="ctr">
              <a:lnSpc>
                <a:spcPts val="1755"/>
              </a:lnSpc>
            </a:pPr>
            <a:r>
              <a:rPr lang="en-US" sz="1253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 ¡Modifica el programa para que el robot actúe de una forma más expresiva según tus emociones y logra la excelencia en esta actividad!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12. DESAFÍO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837669" y="2478910"/>
            <a:ext cx="2180256" cy="2131200"/>
          </a:xfrm>
          <a:custGeom>
            <a:avLst/>
            <a:gdLst/>
            <a:ahLst/>
            <a:cxnLst/>
            <a:rect r="r" b="b" t="t" l="l"/>
            <a:pathLst>
              <a:path h="2131200" w="2180256">
                <a:moveTo>
                  <a:pt x="0" y="0"/>
                </a:moveTo>
                <a:lnTo>
                  <a:pt x="2180256" y="0"/>
                </a:lnTo>
                <a:lnTo>
                  <a:pt x="2180256" y="2131200"/>
                </a:lnTo>
                <a:lnTo>
                  <a:pt x="0" y="2131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8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5137" y="1741998"/>
            <a:ext cx="1519961" cy="1797559"/>
          </a:xfrm>
          <a:custGeom>
            <a:avLst/>
            <a:gdLst/>
            <a:ahLst/>
            <a:cxnLst/>
            <a:rect r="r" b="b" t="t" l="l"/>
            <a:pathLst>
              <a:path h="1797559" w="1519961">
                <a:moveTo>
                  <a:pt x="0" y="0"/>
                </a:moveTo>
                <a:lnTo>
                  <a:pt x="1519961" y="0"/>
                </a:lnTo>
                <a:lnTo>
                  <a:pt x="1519961" y="1797559"/>
                </a:lnTo>
                <a:lnTo>
                  <a:pt x="0" y="17975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2967411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F7C744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13. REFLEXIONA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026469" y="2055369"/>
            <a:ext cx="3137451" cy="527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b="true" sz="1511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¿Crees que las máquinas se podrían emocionar por sí mismas?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31413"/>
            <a:ext cx="5454536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programar el mBot2 necesitas usar la aplicación que te permite dar las instrucciones al robot: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136833" y="3315063"/>
            <a:ext cx="774206" cy="801705"/>
          </a:xfrm>
          <a:custGeom>
            <a:avLst/>
            <a:gdLst/>
            <a:ahLst/>
            <a:cxnLst/>
            <a:rect r="r" b="b" t="t" l="l"/>
            <a:pathLst>
              <a:path h="801705" w="774206">
                <a:moveTo>
                  <a:pt x="0" y="0"/>
                </a:moveTo>
                <a:lnTo>
                  <a:pt x="774206" y="0"/>
                </a:lnTo>
                <a:lnTo>
                  <a:pt x="774206" y="801705"/>
                </a:lnTo>
                <a:lnTo>
                  <a:pt x="0" y="8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03453" y="778328"/>
            <a:ext cx="499587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4. PREPARA EL SOFTWARE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2930" y="2279105"/>
            <a:ext cx="3022012" cy="73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Abre </a:t>
            </a:r>
            <a:r>
              <a:rPr lang="en-US" b="true" sz="1414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2" tooltip="https://ide.mblock.cc"/>
              </a:rPr>
              <a:t>Mblock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en tu ordenador o en el entorno de programación en su versión WEB.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4047" y="3107418"/>
            <a:ext cx="254205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 u="sng">
                <a:solidFill>
                  <a:srgbClr val="130E2E"/>
                </a:solidFill>
                <a:latin typeface="Exo 2 Bold"/>
                <a:ea typeface="Exo 2 Bold"/>
                <a:cs typeface="Exo 2 Bold"/>
                <a:sym typeface="Exo 2 Bold"/>
                <a:hlinkClick r:id="rId13" tooltip="https://ide.mblock.cc"/>
              </a:rPr>
              <a:t>https://ide.mblock.cc/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4170045" y="1888009"/>
            <a:ext cx="2514573" cy="2675038"/>
          </a:xfrm>
          <a:custGeom>
            <a:avLst/>
            <a:gdLst/>
            <a:ahLst/>
            <a:cxnLst/>
            <a:rect r="r" b="b" t="t" l="l"/>
            <a:pathLst>
              <a:path h="2675038" w="2514573">
                <a:moveTo>
                  <a:pt x="0" y="0"/>
                </a:moveTo>
                <a:lnTo>
                  <a:pt x="2514573" y="0"/>
                </a:lnTo>
                <a:lnTo>
                  <a:pt x="2514573" y="2675038"/>
                </a:lnTo>
                <a:lnTo>
                  <a:pt x="0" y="267503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99" t="0" r="-499" b="-466"/>
            </a:stretch>
          </a:blipFill>
        </p:spPr>
      </p:sp>
      <p:sp>
        <p:nvSpPr>
          <p:cNvPr name="Freeform 18" id="18">
            <a:hlinkClick r:id="rId16" tooltip="https://www.youtube.com/watch?v=DGl3j8neFY8"/>
          </p:cNvPr>
          <p:cNvSpPr/>
          <p:nvPr/>
        </p:nvSpPr>
        <p:spPr>
          <a:xfrm flipH="false" flipV="false" rot="0">
            <a:off x="4301025" y="3371581"/>
            <a:ext cx="933718" cy="933718"/>
          </a:xfrm>
          <a:custGeom>
            <a:avLst/>
            <a:gdLst/>
            <a:ahLst/>
            <a:cxnLst/>
            <a:rect r="r" b="b" t="t" l="l"/>
            <a:pathLst>
              <a:path h="933718" w="933718">
                <a:moveTo>
                  <a:pt x="0" y="0"/>
                </a:moveTo>
                <a:lnTo>
                  <a:pt x="933718" y="0"/>
                </a:lnTo>
                <a:lnTo>
                  <a:pt x="933718" y="933718"/>
                </a:lnTo>
                <a:lnTo>
                  <a:pt x="0" y="9337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9" id="19">
            <a:hlinkClick r:id="rId18" tooltip="https://www.robotix.es/documentos/manual-usuario-mbot2.pdf"/>
          </p:cNvPr>
          <p:cNvSpPr/>
          <p:nvPr/>
        </p:nvSpPr>
        <p:spPr>
          <a:xfrm flipH="false" flipV="false" rot="0">
            <a:off x="5528801" y="2553229"/>
            <a:ext cx="938666" cy="938666"/>
          </a:xfrm>
          <a:custGeom>
            <a:avLst/>
            <a:gdLst/>
            <a:ahLst/>
            <a:cxnLst/>
            <a:rect r="r" b="b" t="t" l="l"/>
            <a:pathLst>
              <a:path h="938666" w="938666">
                <a:moveTo>
                  <a:pt x="0" y="0"/>
                </a:moveTo>
                <a:lnTo>
                  <a:pt x="938666" y="0"/>
                </a:lnTo>
                <a:lnTo>
                  <a:pt x="938666" y="938666"/>
                </a:lnTo>
                <a:lnTo>
                  <a:pt x="0" y="93866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119286" y="2763248"/>
            <a:ext cx="1409514" cy="46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b="true" sz="1299" u="sng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  <a:hlinkClick r:id="rId19" tooltip="https://www.robotix.es/documentos/manual-usuario-mbot2.pdf"/>
              </a:rPr>
              <a:t>Guía de uso de Mblock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84452" y="3595866"/>
            <a:ext cx="1183014" cy="46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b="true" sz="1299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20" tooltip="https://www.youtube.com/watch?v=DGl3j8neFY8"/>
              </a:rPr>
              <a:t>Video tutorial de Mblock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31717" y="4563749"/>
            <a:ext cx="3952901" cy="1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tutoriales</a:t>
            </a: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21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434088"/>
            <a:ext cx="2767070" cy="9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Realiza la programación adecuada para que el robot pueda esquivar los obstáculos.</a:t>
            </a:r>
          </a:p>
          <a:p>
            <a:pPr algn="just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910346" y="1328587"/>
            <a:ext cx="2896670" cy="3261608"/>
          </a:xfrm>
          <a:custGeom>
            <a:avLst/>
            <a:gdLst/>
            <a:ahLst/>
            <a:cxnLst/>
            <a:rect r="r" b="b" t="t" l="l"/>
            <a:pathLst>
              <a:path h="3261608" w="2896670">
                <a:moveTo>
                  <a:pt x="0" y="0"/>
                </a:moveTo>
                <a:lnTo>
                  <a:pt x="2896670" y="0"/>
                </a:lnTo>
                <a:lnTo>
                  <a:pt x="2896670" y="3261608"/>
                </a:lnTo>
                <a:lnTo>
                  <a:pt x="0" y="3261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450" t="-466" r="-345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32657" y="3527895"/>
            <a:ext cx="1206756" cy="888129"/>
          </a:xfrm>
          <a:custGeom>
            <a:avLst/>
            <a:gdLst/>
            <a:ahLst/>
            <a:cxnLst/>
            <a:rect r="r" b="b" t="t" l="l"/>
            <a:pathLst>
              <a:path h="888129" w="1206756">
                <a:moveTo>
                  <a:pt x="0" y="0"/>
                </a:moveTo>
                <a:lnTo>
                  <a:pt x="1206756" y="0"/>
                </a:lnTo>
                <a:lnTo>
                  <a:pt x="1206756" y="888130"/>
                </a:lnTo>
                <a:lnTo>
                  <a:pt x="0" y="8881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4874" r="0" b="-2100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835916" y="3332641"/>
            <a:ext cx="1051121" cy="1058869"/>
          </a:xfrm>
          <a:custGeom>
            <a:avLst/>
            <a:gdLst/>
            <a:ahLst/>
            <a:cxnLst/>
            <a:rect r="r" b="b" t="t" l="l"/>
            <a:pathLst>
              <a:path h="1058869" w="1051121">
                <a:moveTo>
                  <a:pt x="0" y="0"/>
                </a:moveTo>
                <a:lnTo>
                  <a:pt x="1051122" y="0"/>
                </a:lnTo>
                <a:lnTo>
                  <a:pt x="1051122" y="1058869"/>
                </a:lnTo>
                <a:lnTo>
                  <a:pt x="0" y="10588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29527" y="819837"/>
            <a:ext cx="4436459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b="true" sz="27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5. PROGRAMA EL MBOT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00343" y="2233890"/>
            <a:ext cx="2839070" cy="1485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5348" indent="-152674" lvl="1">
              <a:lnSpc>
                <a:spcPts val="1980"/>
              </a:lnSpc>
              <a:buFont typeface="Arial"/>
              <a:buChar char="•"/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Programa el robot siguiendo las </a:t>
            </a:r>
            <a:r>
              <a:rPr lang="en-US" b="true" sz="1414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pistas/pasos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que tienes a continuación.</a:t>
            </a:r>
          </a:p>
          <a:p>
            <a:pPr algn="just" marL="305348" indent="-152674" lvl="1">
              <a:lnSpc>
                <a:spcPts val="1980"/>
              </a:lnSpc>
              <a:buFont typeface="Arial"/>
              <a:buChar char="•"/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Recuerda vas a utilizar el </a:t>
            </a:r>
            <a:r>
              <a:rPr lang="en-US" b="true" sz="1414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sensor de ultrasonidos 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del mBot2.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078289" y="2017445"/>
            <a:ext cx="2528088" cy="1262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¿Sabes cómo funciona un sensor de ultrasonidos?</a:t>
            </a:r>
          </a:p>
          <a:p>
            <a:pPr algn="l">
              <a:lnSpc>
                <a:spcPts val="1700"/>
              </a:lnSpc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Puedes ver el video escaneando el código QR para orientarte, pero deberás seguir las instrucciones 6,7,8... para superar el reto!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72222" y="4406500"/>
            <a:ext cx="1366125" cy="281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9"/>
              </a:lnSpc>
            </a:pPr>
            <a:r>
              <a:rPr lang="en-US" sz="564" i="true">
                <a:solidFill>
                  <a:srgbClr val="2B2B2B"/>
                </a:solidFill>
                <a:latin typeface="Exo 2 Italics"/>
                <a:ea typeface="Exo 2 Italics"/>
                <a:cs typeface="Exo 2 Italics"/>
                <a:sym typeface="Exo 2 Italics"/>
              </a:rPr>
              <a:t>Sensor de ultrasonidos. Imagen extraida de www.robotix.com</a:t>
            </a:r>
          </a:p>
          <a:p>
            <a:pPr algn="ctr">
              <a:lnSpc>
                <a:spcPts val="78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2847757" y="4609245"/>
            <a:ext cx="3952901" cy="1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 mbot2. Sensor ultrasónico.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4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  <a:r>
                <a:rPr lang="en-US" sz="986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Puedes probar el sigu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75989" y="4007486"/>
            <a:ext cx="546136" cy="487426"/>
          </a:xfrm>
          <a:custGeom>
            <a:avLst/>
            <a:gdLst/>
            <a:ahLst/>
            <a:cxnLst/>
            <a:rect r="r" b="b" t="t" l="l"/>
            <a:pathLst>
              <a:path h="487426" w="546136">
                <a:moveTo>
                  <a:pt x="0" y="0"/>
                </a:moveTo>
                <a:lnTo>
                  <a:pt x="546136" y="0"/>
                </a:lnTo>
                <a:lnTo>
                  <a:pt x="546136" y="487427"/>
                </a:lnTo>
                <a:lnTo>
                  <a:pt x="0" y="48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56967" y="2383293"/>
            <a:ext cx="5518067" cy="1538161"/>
          </a:xfrm>
          <a:custGeom>
            <a:avLst/>
            <a:gdLst/>
            <a:ahLst/>
            <a:cxnLst/>
            <a:rect r="r" b="b" t="t" l="l"/>
            <a:pathLst>
              <a:path h="1538161" w="5518067">
                <a:moveTo>
                  <a:pt x="0" y="0"/>
                </a:moveTo>
                <a:lnTo>
                  <a:pt x="5518066" y="0"/>
                </a:lnTo>
                <a:lnTo>
                  <a:pt x="5518066" y="1538162"/>
                </a:lnTo>
                <a:lnTo>
                  <a:pt x="0" y="15381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825791" y="3685552"/>
            <a:ext cx="635327" cy="997943"/>
          </a:xfrm>
          <a:custGeom>
            <a:avLst/>
            <a:gdLst/>
            <a:ahLst/>
            <a:cxnLst/>
            <a:rect r="r" b="b" t="t" l="l"/>
            <a:pathLst>
              <a:path h="997943" w="635327">
                <a:moveTo>
                  <a:pt x="0" y="0"/>
                </a:moveTo>
                <a:lnTo>
                  <a:pt x="635328" y="0"/>
                </a:lnTo>
                <a:lnTo>
                  <a:pt x="635328" y="997943"/>
                </a:lnTo>
                <a:lnTo>
                  <a:pt x="0" y="9979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1571" y="1289037"/>
            <a:ext cx="4912203" cy="1464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Usa los comandos del sensor de ultrasonido para obtener la distancia a los objetos. </a:t>
            </a:r>
          </a:p>
          <a:p>
            <a:pPr algn="l">
              <a:lnSpc>
                <a:spcPts val="1700"/>
              </a:lnSpc>
            </a:pPr>
          </a:p>
          <a:p>
            <a:pPr algn="l" marL="262170" indent="-131085" lvl="1">
              <a:lnSpc>
                <a:spcPts val="1700"/>
              </a:lnSpc>
              <a:buFont typeface="Arial"/>
              <a:buChar char="•"/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Puedes probar el siguiente programa para ver en pantalla la distancia que detecta el sensor a cualquier objeto:</a:t>
            </a:r>
          </a:p>
          <a:p>
            <a:pPr algn="l">
              <a:lnSpc>
                <a:spcPts val="1700"/>
              </a:lnSpc>
            </a:pPr>
          </a:p>
          <a:p>
            <a:pPr algn="l">
              <a:lnSpc>
                <a:spcPts val="17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04630" y="806877"/>
            <a:ext cx="4634025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7"/>
              </a:lnSpc>
            </a:pPr>
            <a:r>
              <a:rPr lang="en-US" sz="21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6. PROGRAMA EL MBOT: PASO 1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22125" y="3818765"/>
            <a:ext cx="2248700" cy="836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Recuerda que debes tener añadida la extensión del sensor 2 de ultrasonido en tu entorno de programación de Mblock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DAGZudm69yA</dc:identifier>
  <dcterms:modified xsi:type="dcterms:W3CDTF">2011-08-01T06:04:30Z</dcterms:modified>
  <cp:revision>1</cp:revision>
  <dc:title>mbot2</dc:title>
</cp:coreProperties>
</file>