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5321300"/>
  <p:notesSz cx="6858000" cy="9144000"/>
  <p:embeddedFontLst>
    <p:embeddedFont>
      <p:font typeface="TT Octosquares Condensed Bold" charset="1" panose="02010001040000080307"/>
      <p:regular r:id="rId20"/>
    </p:embeddedFont>
    <p:embeddedFont>
      <p:font typeface="Exo 2 Bold" charset="1" panose="00000800000000000000"/>
      <p:regular r:id="rId21"/>
    </p:embeddedFont>
    <p:embeddedFont>
      <p:font typeface="Exo 2" charset="1" panose="00000500000000000000"/>
      <p:regular r:id="rId22"/>
    </p:embeddedFont>
    <p:embeddedFont>
      <p:font typeface="Exo 2 Italic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9.png" Type="http://schemas.openxmlformats.org/officeDocument/2006/relationships/image"/><Relationship Id="rId12" Target="https://ide.mblock.cc" TargetMode="External" Type="http://schemas.openxmlformats.org/officeDocument/2006/relationships/hyperlink"/><Relationship Id="rId13" Target="https://ide.mblock.cc" TargetMode="External" Type="http://schemas.openxmlformats.org/officeDocument/2006/relationships/hyperlink"/><Relationship Id="rId14" Target="../media/image20.png" Type="http://schemas.openxmlformats.org/officeDocument/2006/relationships/image"/><Relationship Id="rId15" Target="../media/image21.png" Type="http://schemas.openxmlformats.org/officeDocument/2006/relationships/image"/><Relationship Id="rId16" Target="https://www.youtube.com/watch?v=DGl3j8neFY8" TargetMode="External" Type="http://schemas.openxmlformats.org/officeDocument/2006/relationships/hyperlink"/><Relationship Id="rId17" Target="../media/image22.png" Type="http://schemas.openxmlformats.org/officeDocument/2006/relationships/image"/><Relationship Id="rId18" Target="https://www.robotix.es/documentos/manual-usuario-mbot2.pdf" TargetMode="External" Type="http://schemas.openxmlformats.org/officeDocument/2006/relationships/hyperlink"/><Relationship Id="rId19" Target="https://www.robotix.es/documentos/manual-usuario-mbot2.pdf" TargetMode="External" Type="http://schemas.openxmlformats.org/officeDocument/2006/relationships/hyperlink"/><Relationship Id="rId2" Target="../media/image1.png" Type="http://schemas.openxmlformats.org/officeDocument/2006/relationships/image"/><Relationship Id="rId20" Target="https://www.youtube.com/watch?v=DGl3j8neFY8" TargetMode="External" Type="http://schemas.openxmlformats.org/officeDocument/2006/relationships/hyperlink"/><Relationship Id="rId21" Target="https://www.youtube.com/static?template=terms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https://libros.catedu.es/books/cyberpi-y-mbot2/page/software-educable-maquina-educable-teachable-machine" TargetMode="External" Type="http://schemas.openxmlformats.org/officeDocument/2006/relationships/hyperlink"/><Relationship Id="rId12" Target="https://libros.catedu.es/books/cyberpi-y-mbot2/page/software-educable-maquina-educable-teachable-machine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64006" y="263418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¡QUE EMOCIÓN!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0781" y="1225757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93602" y="2321676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5: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0781" y="1548277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64006" y="3177729"/>
            <a:ext cx="5290743" cy="833059"/>
            <a:chOff x="0" y="0"/>
            <a:chExt cx="2690388" cy="42361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90388" cy="423618"/>
            </a:xfrm>
            <a:custGeom>
              <a:avLst/>
              <a:gdLst/>
              <a:ahLst/>
              <a:cxnLst/>
              <a:rect r="r" b="b" t="t" l="l"/>
              <a:pathLst>
                <a:path h="423618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423618"/>
                  </a:lnTo>
                  <a:lnTo>
                    <a:pt x="0" y="423618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690388" cy="442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463740" y="3281519"/>
            <a:ext cx="467454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a utilizar la máquina educable y a asociarla al mBot2.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68054" y="1910690"/>
            <a:ext cx="4573828" cy="2736747"/>
          </a:xfrm>
          <a:custGeom>
            <a:avLst/>
            <a:gdLst/>
            <a:ahLst/>
            <a:cxnLst/>
            <a:rect r="r" b="b" t="t" l="l"/>
            <a:pathLst>
              <a:path h="2736747" w="4573828">
                <a:moveTo>
                  <a:pt x="0" y="0"/>
                </a:moveTo>
                <a:lnTo>
                  <a:pt x="4573828" y="0"/>
                </a:lnTo>
                <a:lnTo>
                  <a:pt x="4573828" y="2736747"/>
                </a:lnTo>
                <a:lnTo>
                  <a:pt x="0" y="27367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6114" y="2041529"/>
            <a:ext cx="774399" cy="794088"/>
          </a:xfrm>
          <a:custGeom>
            <a:avLst/>
            <a:gdLst/>
            <a:ahLst/>
            <a:cxnLst/>
            <a:rect r="r" b="b" t="t" l="l"/>
            <a:pathLst>
              <a:path h="794088" w="774399">
                <a:moveTo>
                  <a:pt x="0" y="0"/>
                </a:moveTo>
                <a:lnTo>
                  <a:pt x="774400" y="0"/>
                </a:lnTo>
                <a:lnTo>
                  <a:pt x="774400" y="794087"/>
                </a:lnTo>
                <a:lnTo>
                  <a:pt x="0" y="794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MBOT. PASO 4.1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7883" y="1132688"/>
            <a:ext cx="5507999" cy="223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la programación completa en el objeto y en el dispositivo: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9897" y="1458440"/>
            <a:ext cx="5367377" cy="41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b="true" sz="1200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En el objeto: </a:t>
            </a: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la cámara web del ordenador detecta nuestro rostro y le asigna un valor numérico a la variable “Emocion”.</a:t>
            </a:r>
          </a:p>
        </p:txBody>
      </p:sp>
      <p:sp>
        <p:nvSpPr>
          <p:cNvPr name="AutoShape 16" id="16"/>
          <p:cNvSpPr/>
          <p:nvPr/>
        </p:nvSpPr>
        <p:spPr>
          <a:xfrm>
            <a:off x="1868054" y="4637912"/>
            <a:ext cx="4573828" cy="9525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60761" y="1669072"/>
            <a:ext cx="4260979" cy="3060401"/>
          </a:xfrm>
          <a:custGeom>
            <a:avLst/>
            <a:gdLst/>
            <a:ahLst/>
            <a:cxnLst/>
            <a:rect r="r" b="b" t="t" l="l"/>
            <a:pathLst>
              <a:path h="3060401" w="4260979">
                <a:moveTo>
                  <a:pt x="0" y="0"/>
                </a:moveTo>
                <a:lnTo>
                  <a:pt x="4260979" y="0"/>
                </a:lnTo>
                <a:lnTo>
                  <a:pt x="4260979" y="3060401"/>
                </a:lnTo>
                <a:lnTo>
                  <a:pt x="0" y="30604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5684" y="1724180"/>
            <a:ext cx="739671" cy="758476"/>
          </a:xfrm>
          <a:custGeom>
            <a:avLst/>
            <a:gdLst/>
            <a:ahLst/>
            <a:cxnLst/>
            <a:rect r="r" b="b" t="t" l="l"/>
            <a:pathLst>
              <a:path h="758476" w="739671">
                <a:moveTo>
                  <a:pt x="0" y="0"/>
                </a:moveTo>
                <a:lnTo>
                  <a:pt x="739671" y="0"/>
                </a:lnTo>
                <a:lnTo>
                  <a:pt x="739671" y="758476"/>
                </a:lnTo>
                <a:lnTo>
                  <a:pt x="0" y="758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PROGRAMA EL MBOT. PASO 4.2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9897" y="1197348"/>
            <a:ext cx="5367377" cy="414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b="true" sz="1200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En el dispositivo (CyberPi): </a:t>
            </a: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en función del valor de “</a:t>
            </a:r>
            <a:r>
              <a:rPr lang="en-US" sz="1200" i="true">
                <a:solidFill>
                  <a:srgbClr val="252628"/>
                </a:solidFill>
                <a:latin typeface="Exo 2 Italics"/>
                <a:ea typeface="Exo 2 Italics"/>
                <a:cs typeface="Exo 2 Italics"/>
                <a:sym typeface="Exo 2 Italics"/>
              </a:rPr>
              <a:t>Emocion</a:t>
            </a: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” el robot cambia su color y se reproduce un sonido.</a:t>
            </a:r>
          </a:p>
        </p:txBody>
      </p:sp>
      <p:sp>
        <p:nvSpPr>
          <p:cNvPr name="AutoShape 15" id="15"/>
          <p:cNvSpPr/>
          <p:nvPr/>
        </p:nvSpPr>
        <p:spPr>
          <a:xfrm>
            <a:off x="1715355" y="4719948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¿No has conseguido que el robot reaccione contigo?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464589"/>
            <a:ext cx="5829734" cy="158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Ahora que ya tienes una solución para tu robot, pregúntate:</a:t>
            </a:r>
          </a:p>
          <a:p>
            <a:pPr algn="ctr">
              <a:lnSpc>
                <a:spcPts val="189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¿Te gustaría que tu robot se diera la vuelta si has sentido tristeza, o quieres que baile si estás contento/a?</a:t>
            </a:r>
          </a:p>
          <a:p>
            <a:pPr algn="l">
              <a:lnSpc>
                <a:spcPts val="1755"/>
              </a:lnSpc>
            </a:pPr>
          </a:p>
          <a:p>
            <a:pPr algn="ctr">
              <a:lnSpc>
                <a:spcPts val="1755"/>
              </a:lnSpc>
            </a:pPr>
            <a:r>
              <a:rPr lang="en-US" sz="1253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 ¡Modifica el programa para que el robot actúe de una forma más expresiva según tus emociones y logra la excelencia en esta actividad!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8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13.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26469" y="2055369"/>
            <a:ext cx="3137451" cy="527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¿Crees que las máquinas se podrían emocionar por sí mismas?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764249" y="1570042"/>
            <a:ext cx="3538566" cy="250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Las emociones son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reacciones que sentimos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cuando algo nos pasa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o pensamos en algo, y afectan tanto nuestra mente como nuestro cuerpo. </a:t>
            </a:r>
          </a:p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Nos ayudan a entender lo que estamos viviendo y nos guían en cómo afrontar situaciones. </a:t>
            </a:r>
          </a:p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Las emociones principales son la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felicidad, tristeza, miedo, ira, sorpresa y asco, y también existen emociones más complejas como la vergüenza o la culpa.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017353" y="1933840"/>
            <a:ext cx="1557263" cy="1810771"/>
          </a:xfrm>
          <a:custGeom>
            <a:avLst/>
            <a:gdLst/>
            <a:ahLst/>
            <a:cxnLst/>
            <a:rect r="r" b="b" t="t" l="l"/>
            <a:pathLst>
              <a:path h="1810771" w="1557263">
                <a:moveTo>
                  <a:pt x="1557263" y="0"/>
                </a:moveTo>
                <a:lnTo>
                  <a:pt x="0" y="0"/>
                </a:lnTo>
                <a:lnTo>
                  <a:pt x="0" y="1810771"/>
                </a:lnTo>
                <a:lnTo>
                  <a:pt x="1557263" y="1810771"/>
                </a:lnTo>
                <a:lnTo>
                  <a:pt x="1557263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463740" y="3491895"/>
            <a:ext cx="85934" cy="8593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07139" y="882698"/>
            <a:ext cx="5310136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SON LAS EMOCIONES?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909191" y="1598400"/>
            <a:ext cx="1968696" cy="2131200"/>
          </a:xfrm>
          <a:custGeom>
            <a:avLst/>
            <a:gdLst/>
            <a:ahLst/>
            <a:cxnLst/>
            <a:rect r="r" b="b" t="t" l="l"/>
            <a:pathLst>
              <a:path h="2131200" w="1968696">
                <a:moveTo>
                  <a:pt x="1968696" y="0"/>
                </a:moveTo>
                <a:lnTo>
                  <a:pt x="0" y="0"/>
                </a:lnTo>
                <a:lnTo>
                  <a:pt x="0" y="2131200"/>
                </a:lnTo>
                <a:lnTo>
                  <a:pt x="1968696" y="2131200"/>
                </a:lnTo>
                <a:lnTo>
                  <a:pt x="196869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09191" y="833917"/>
            <a:ext cx="5208083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EXPRESA EMOCIONES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93049" y="1518782"/>
            <a:ext cx="3426409" cy="2409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1"/>
              </a:lnSpc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¿Te has parado a pensar cómo expresas en tu cuerpo las emociones?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Felicidad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T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risteza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M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iedo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I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orpresa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sco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ergüenza</a:t>
            </a:r>
          </a:p>
          <a:p>
            <a:pPr algn="l" marL="294774" indent="-147387" lvl="1">
              <a:lnSpc>
                <a:spcPts val="1911"/>
              </a:lnSpc>
              <a:buFont typeface="Arial"/>
              <a:buChar char="•"/>
            </a:pP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</a:t>
            </a:r>
            <a:r>
              <a:rPr lang="en-US" sz="1365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ulpa.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Recuerda que en este desafío vas a enseñar a reaccionar a tu robot a través de tu estado.Recuerda que en este desafío vas a enseñar a reaccionar a tu robot a través de tu estado.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09191" y="833917"/>
            <a:ext cx="5208083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CLASIFICA EMOCIONES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8298" y="1467485"/>
            <a:ext cx="5698140" cy="685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0669" indent="-140335" lvl="1">
              <a:lnSpc>
                <a:spcPts val="1819"/>
              </a:lnSpc>
              <a:buFont typeface="Arial"/>
              <a:buChar char="•"/>
            </a:pPr>
            <a:r>
              <a:rPr lang="en-US" b="true" sz="1299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Elige 5 emociones</a:t>
            </a:r>
            <a:r>
              <a:rPr lang="en-US" sz="1299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 que quieras transmitir al robot y escribe al lado como las vas a expresar con tu rostro para que el robot reaccione. Sigue el ejemplo: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63740" y="2419185"/>
            <a:ext cx="4314400" cy="2011333"/>
            <a:chOff x="0" y="0"/>
            <a:chExt cx="5752533" cy="26817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588171" y="555721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2"/>
                  </a:lnTo>
                  <a:lnTo>
                    <a:pt x="0" y="5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87122" y="630122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20"/>
                  </a:lnTo>
                  <a:lnTo>
                    <a:pt x="0" y="36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482073" y="0"/>
              <a:ext cx="3270460" cy="2681777"/>
            </a:xfrm>
            <a:custGeom>
              <a:avLst/>
              <a:gdLst/>
              <a:ahLst/>
              <a:cxnLst/>
              <a:rect r="r" b="b" t="t" l="l"/>
              <a:pathLst>
                <a:path h="2681777" w="3270460">
                  <a:moveTo>
                    <a:pt x="0" y="0"/>
                  </a:moveTo>
                  <a:lnTo>
                    <a:pt x="3270460" y="0"/>
                  </a:lnTo>
                  <a:lnTo>
                    <a:pt x="3270460" y="2681777"/>
                  </a:lnTo>
                  <a:lnTo>
                    <a:pt x="0" y="268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88171" y="1107582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2"/>
                  </a:lnTo>
                  <a:lnTo>
                    <a:pt x="0" y="5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87122" y="1181983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20"/>
                  </a:lnTo>
                  <a:lnTo>
                    <a:pt x="0" y="36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588171" y="1637904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1"/>
                  </a:lnTo>
                  <a:lnTo>
                    <a:pt x="0" y="51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87122" y="1712305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19"/>
                  </a:lnTo>
                  <a:lnTo>
                    <a:pt x="0" y="368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588171" y="2164156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1"/>
                  </a:lnTo>
                  <a:lnTo>
                    <a:pt x="0" y="51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87122" y="2238557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19"/>
                  </a:lnTo>
                  <a:lnTo>
                    <a:pt x="0" y="368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588171" y="0"/>
              <a:ext cx="726002" cy="517621"/>
            </a:xfrm>
            <a:custGeom>
              <a:avLst/>
              <a:gdLst/>
              <a:ahLst/>
              <a:cxnLst/>
              <a:rect r="r" b="b" t="t" l="l"/>
              <a:pathLst>
                <a:path h="517621" w="726002">
                  <a:moveTo>
                    <a:pt x="0" y="0"/>
                  </a:moveTo>
                  <a:lnTo>
                    <a:pt x="726002" y="0"/>
                  </a:lnTo>
                  <a:lnTo>
                    <a:pt x="726002" y="517621"/>
                  </a:lnTo>
                  <a:lnTo>
                    <a:pt x="0" y="517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87122" y="74401"/>
              <a:ext cx="1282852" cy="368820"/>
            </a:xfrm>
            <a:custGeom>
              <a:avLst/>
              <a:gdLst/>
              <a:ahLst/>
              <a:cxnLst/>
              <a:rect r="r" b="b" t="t" l="l"/>
              <a:pathLst>
                <a:path h="368820" w="1282852">
                  <a:moveTo>
                    <a:pt x="0" y="0"/>
                  </a:moveTo>
                  <a:lnTo>
                    <a:pt x="1282852" y="0"/>
                  </a:lnTo>
                  <a:lnTo>
                    <a:pt x="1282852" y="368820"/>
                  </a:lnTo>
                  <a:lnTo>
                    <a:pt x="0" y="36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100280"/>
              <a:ext cx="1457096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52628"/>
                  </a:solidFill>
                  <a:latin typeface="Exo 2"/>
                  <a:ea typeface="Exo 2"/>
                  <a:cs typeface="Exo 2"/>
                  <a:sym typeface="Exo 2"/>
                </a:rPr>
                <a:t>Felicidad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482073" y="68610"/>
              <a:ext cx="2175687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i="true">
                  <a:solidFill>
                    <a:srgbClr val="252628"/>
                  </a:solidFill>
                  <a:latin typeface="Exo 2 Italics"/>
                  <a:ea typeface="Exo 2 Italics"/>
                  <a:cs typeface="Exo 2 Italics"/>
                  <a:sym typeface="Exo 2 Italics"/>
                </a:rPr>
                <a:t>Sonrisa, carcajada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PREPARA EL SOFTWARE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2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47" y="3116943"/>
            <a:ext cx="254205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3" tooltip="https://ide.mblock.cc"/>
              </a:rPr>
              <a:t>https://ide.mblock.cc/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170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99" t="0" r="-499" b="-466"/>
            </a:stretch>
          </a:blipFill>
        </p:spPr>
      </p:sp>
      <p:sp>
        <p:nvSpPr>
          <p:cNvPr name="Freeform 18" id="18">
            <a:hlinkClick r:id="rId16" tooltip="https://www.youtube.com/watch?v=DGl3j8neFY8"/>
          </p:cNvPr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>
            <a:hlinkClick r:id="rId18" tooltip="https://www.robotix.es/documentos/manual-usuario-mbot2.pdf"/>
          </p:cNvPr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119286" y="2772773"/>
            <a:ext cx="1409514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b="true" sz="1299" u="sng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  <a:hlinkClick r:id="rId19" tooltip="https://www.robotix.es/documentos/manual-usuario-mbot2.pdf"/>
              </a:rPr>
              <a:t>Guía de uso de mBlock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84452" y="3605391"/>
            <a:ext cx="1183014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b="true" sz="1299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20" tooltip="https://www.youtube.com/watch?v=DGl3j8neFY8"/>
              </a:rPr>
              <a:t>Video tutorial de mBlock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09098" y="4610672"/>
            <a:ext cx="3952901" cy="95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21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264" y="3538079"/>
            <a:ext cx="6469593" cy="1598400"/>
            <a:chOff x="0" y="0"/>
            <a:chExt cx="3289843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843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843">
                  <a:moveTo>
                    <a:pt x="31113" y="0"/>
                  </a:moveTo>
                  <a:lnTo>
                    <a:pt x="3258730" y="0"/>
                  </a:lnTo>
                  <a:cubicBezTo>
                    <a:pt x="3266982" y="0"/>
                    <a:pt x="3274895" y="3278"/>
                    <a:pt x="3280730" y="9113"/>
                  </a:cubicBezTo>
                  <a:cubicBezTo>
                    <a:pt x="3286565" y="14948"/>
                    <a:pt x="3289843" y="22861"/>
                    <a:pt x="3289843" y="31113"/>
                  </a:cubicBezTo>
                  <a:lnTo>
                    <a:pt x="3289843" y="781687"/>
                  </a:lnTo>
                  <a:cubicBezTo>
                    <a:pt x="3289843" y="798870"/>
                    <a:pt x="3275913" y="812800"/>
                    <a:pt x="3258730" y="812800"/>
                  </a:cubicBezTo>
                  <a:lnTo>
                    <a:pt x="31113" y="812800"/>
                  </a:lnTo>
                  <a:cubicBezTo>
                    <a:pt x="22861" y="812800"/>
                    <a:pt x="14948" y="809522"/>
                    <a:pt x="9113" y="803687"/>
                  </a:cubicBezTo>
                  <a:cubicBezTo>
                    <a:pt x="3278" y="797852"/>
                    <a:pt x="0" y="789939"/>
                    <a:pt x="0" y="781687"/>
                  </a:cubicBezTo>
                  <a:lnTo>
                    <a:pt x="0" y="31113"/>
                  </a:lnTo>
                  <a:cubicBezTo>
                    <a:pt x="0" y="22861"/>
                    <a:pt x="3278" y="14948"/>
                    <a:pt x="9113" y="9113"/>
                  </a:cubicBezTo>
                  <a:cubicBezTo>
                    <a:pt x="14948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84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94847" y="1724949"/>
            <a:ext cx="5970306" cy="2365734"/>
          </a:xfrm>
          <a:custGeom>
            <a:avLst/>
            <a:gdLst/>
            <a:ahLst/>
            <a:cxnLst/>
            <a:rect r="r" b="b" t="t" l="l"/>
            <a:pathLst>
              <a:path h="2365734" w="5970306">
                <a:moveTo>
                  <a:pt x="0" y="0"/>
                </a:moveTo>
                <a:lnTo>
                  <a:pt x="5970306" y="0"/>
                </a:lnTo>
                <a:lnTo>
                  <a:pt x="5970306" y="2365734"/>
                </a:lnTo>
                <a:lnTo>
                  <a:pt x="0" y="23657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713074" y="4162132"/>
            <a:ext cx="4690913" cy="246322"/>
            <a:chOff x="0" y="0"/>
            <a:chExt cx="6254551" cy="3284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917324" y="0"/>
              <a:ext cx="754494" cy="328429"/>
            </a:xfrm>
            <a:custGeom>
              <a:avLst/>
              <a:gdLst/>
              <a:ahLst/>
              <a:cxnLst/>
              <a:rect r="r" b="b" t="t" l="l"/>
              <a:pathLst>
                <a:path h="328429" w="754494">
                  <a:moveTo>
                    <a:pt x="0" y="0"/>
                  </a:moveTo>
                  <a:lnTo>
                    <a:pt x="754494" y="0"/>
                  </a:lnTo>
                  <a:lnTo>
                    <a:pt x="754494" y="328429"/>
                  </a:lnTo>
                  <a:lnTo>
                    <a:pt x="0" y="32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8799" r="0" b="-8799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25785"/>
              <a:ext cx="6254551" cy="2631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59080" indent="-129540" lvl="1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Usa los controles                 para iniciar y parar el programa.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97233" y="1724949"/>
            <a:ext cx="55633" cy="5563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F0F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MBOT. PASO 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94847" y="1135590"/>
            <a:ext cx="5485975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Conecta el mBot2 en el modo “En vivo”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y crea el siguiente código para el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dispositivo CyberPi.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13074" y="4389404"/>
            <a:ext cx="6469714" cy="411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Comprueba que el display del robot se enciende en verde y reproduce el sonido “sorprendido” cuando pulsas en la bandera.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80000" y="1333383"/>
            <a:ext cx="3156982" cy="3156982"/>
          </a:xfrm>
          <a:custGeom>
            <a:avLst/>
            <a:gdLst/>
            <a:ahLst/>
            <a:cxnLst/>
            <a:rect r="r" b="b" t="t" l="l"/>
            <a:pathLst>
              <a:path h="3156982" w="3156982">
                <a:moveTo>
                  <a:pt x="0" y="0"/>
                </a:moveTo>
                <a:lnTo>
                  <a:pt x="3156982" y="0"/>
                </a:lnTo>
                <a:lnTo>
                  <a:pt x="3156982" y="3156983"/>
                </a:lnTo>
                <a:lnTo>
                  <a:pt x="0" y="31569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39520" y="631734"/>
            <a:ext cx="4436459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7883" y="1160264"/>
            <a:ext cx="2779966" cy="297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Completa el código anterior: 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b="true" sz="13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una variable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llamada “Emocion”. 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b="true" sz="13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Usa el condicional “Si”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realizar diferentes acciones en función de su valor. </a:t>
            </a:r>
            <a:r>
              <a:rPr lang="en-US" sz="13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Te servirá para decidir como reacciona el robot dependiendo de la emoción.</a:t>
            </a:r>
          </a:p>
          <a:p>
            <a:pPr algn="l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b="true" sz="13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¡Pruébalo en vivo!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Recuerda que debes pulsar primero en la instrucción “fija emoción” con el valor deseado.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886995" y="2043084"/>
            <a:ext cx="55633" cy="5563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C74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>
            <a:off x="3677848" y="4490366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82775" y="2195305"/>
            <a:ext cx="1465828" cy="2213499"/>
          </a:xfrm>
          <a:custGeom>
            <a:avLst/>
            <a:gdLst/>
            <a:ahLst/>
            <a:cxnLst/>
            <a:rect r="r" b="b" t="t" l="l"/>
            <a:pathLst>
              <a:path h="2213499" w="1465828">
                <a:moveTo>
                  <a:pt x="0" y="0"/>
                </a:moveTo>
                <a:lnTo>
                  <a:pt x="1465828" y="0"/>
                </a:lnTo>
                <a:lnTo>
                  <a:pt x="1465828" y="2213499"/>
                </a:lnTo>
                <a:lnTo>
                  <a:pt x="0" y="22134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780560" y="2234546"/>
            <a:ext cx="3507689" cy="2193063"/>
          </a:xfrm>
          <a:custGeom>
            <a:avLst/>
            <a:gdLst/>
            <a:ahLst/>
            <a:cxnLst/>
            <a:rect r="r" b="b" t="t" l="l"/>
            <a:pathLst>
              <a:path h="2193063" w="3507689">
                <a:moveTo>
                  <a:pt x="0" y="0"/>
                </a:moveTo>
                <a:lnTo>
                  <a:pt x="3507689" y="0"/>
                </a:lnTo>
                <a:lnTo>
                  <a:pt x="3507689" y="2193063"/>
                </a:lnTo>
                <a:lnTo>
                  <a:pt x="0" y="2193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4459699" y="3331077"/>
            <a:ext cx="651626" cy="479760"/>
          </a:xfrm>
          <a:custGeom>
            <a:avLst/>
            <a:gdLst/>
            <a:ahLst/>
            <a:cxnLst/>
            <a:rect r="r" b="b" t="t" l="l"/>
            <a:pathLst>
              <a:path h="479760" w="651626">
                <a:moveTo>
                  <a:pt x="651626" y="0"/>
                </a:moveTo>
                <a:lnTo>
                  <a:pt x="0" y="0"/>
                </a:lnTo>
                <a:lnTo>
                  <a:pt x="0" y="479760"/>
                </a:lnTo>
                <a:lnTo>
                  <a:pt x="651626" y="479760"/>
                </a:lnTo>
                <a:lnTo>
                  <a:pt x="65162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13656" y="1199989"/>
            <a:ext cx="6118700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En este desafío necesitarás usar la </a:t>
            </a:r>
            <a:r>
              <a:rPr lang="en-US" sz="1314">
                <a:solidFill>
                  <a:srgbClr val="252628"/>
                </a:solidFill>
                <a:latin typeface="Exo 2"/>
                <a:ea typeface="Exo 2"/>
                <a:cs typeface="Exo 2"/>
                <a:sym typeface="Exo 2"/>
              </a:rPr>
              <a:t>extensión </a:t>
            </a:r>
            <a:r>
              <a:rPr lang="en-US" sz="1314" b="true">
                <a:solidFill>
                  <a:srgbClr val="0571D3"/>
                </a:solidFill>
                <a:latin typeface="Exo 2 Bold"/>
                <a:ea typeface="Exo 2 Bold"/>
                <a:cs typeface="Exo 2 Bold"/>
                <a:sym typeface="Exo 2 Bold"/>
              </a:rPr>
              <a:t>Máquina Educable</a:t>
            </a:r>
            <a:r>
              <a:rPr lang="en-US" sz="1314">
                <a:solidFill>
                  <a:srgbClr val="0571D3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(teachable machine). ¡Vamos allá!</a:t>
            </a:r>
          </a:p>
          <a:p>
            <a:pPr algn="l">
              <a:lnSpc>
                <a:spcPts val="1840"/>
              </a:lnSpc>
            </a:pPr>
          </a:p>
          <a:p>
            <a:pPr algn="l" marL="283759" indent="-141879" lvl="1">
              <a:lnSpc>
                <a:spcPts val="1840"/>
              </a:lnSpc>
              <a:buAutoNum type="arabicPeriod" startAt="1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Selecciona un objeto (</a:t>
            </a:r>
            <a:r>
              <a:rPr lang="en-US" sz="1314" u="sng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no un dispositivo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) y agrega la extensión: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9520" y="758252"/>
            <a:ext cx="4871878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3.1.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657179"/>
            <a:ext cx="6469714" cy="1598400"/>
            <a:chOff x="0" y="0"/>
            <a:chExt cx="32899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905">
                  <a:moveTo>
                    <a:pt x="9573" y="0"/>
                  </a:moveTo>
                  <a:lnTo>
                    <a:pt x="3280332" y="0"/>
                  </a:lnTo>
                  <a:cubicBezTo>
                    <a:pt x="3282871" y="0"/>
                    <a:pt x="3285305" y="1009"/>
                    <a:pt x="3287101" y="2804"/>
                  </a:cubicBezTo>
                  <a:cubicBezTo>
                    <a:pt x="3288896" y="4599"/>
                    <a:pt x="3289905" y="7034"/>
                    <a:pt x="3289905" y="9573"/>
                  </a:cubicBezTo>
                  <a:lnTo>
                    <a:pt x="3289905" y="803227"/>
                  </a:lnTo>
                  <a:cubicBezTo>
                    <a:pt x="3289905" y="805766"/>
                    <a:pt x="3288896" y="808201"/>
                    <a:pt x="3287101" y="809996"/>
                  </a:cubicBezTo>
                  <a:cubicBezTo>
                    <a:pt x="3285305" y="811791"/>
                    <a:pt x="3282871" y="812800"/>
                    <a:pt x="3280332" y="812800"/>
                  </a:cubicBezTo>
                  <a:lnTo>
                    <a:pt x="9573" y="812800"/>
                  </a:lnTo>
                  <a:cubicBezTo>
                    <a:pt x="7034" y="812800"/>
                    <a:pt x="4599" y="811791"/>
                    <a:pt x="2804" y="809996"/>
                  </a:cubicBezTo>
                  <a:cubicBezTo>
                    <a:pt x="1009" y="808201"/>
                    <a:pt x="0" y="805766"/>
                    <a:pt x="0" y="803227"/>
                  </a:cubicBezTo>
                  <a:lnTo>
                    <a:pt x="0" y="9573"/>
                  </a:lnTo>
                  <a:cubicBezTo>
                    <a:pt x="0" y="7034"/>
                    <a:pt x="1009" y="4599"/>
                    <a:pt x="2804" y="2804"/>
                  </a:cubicBezTo>
                  <a:cubicBezTo>
                    <a:pt x="4599" y="1009"/>
                    <a:pt x="7034" y="0"/>
                    <a:pt x="9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3289905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4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10463" y="2896006"/>
            <a:ext cx="5932175" cy="2276472"/>
          </a:xfrm>
          <a:custGeom>
            <a:avLst/>
            <a:gdLst/>
            <a:ahLst/>
            <a:cxnLst/>
            <a:rect r="r" b="b" t="t" l="l"/>
            <a:pathLst>
              <a:path h="2276472" w="5932175">
                <a:moveTo>
                  <a:pt x="0" y="0"/>
                </a:moveTo>
                <a:lnTo>
                  <a:pt x="5932175" y="0"/>
                </a:lnTo>
                <a:lnTo>
                  <a:pt x="5932175" y="2276473"/>
                </a:lnTo>
                <a:lnTo>
                  <a:pt x="0" y="22764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flipV="true">
            <a:off x="1294425" y="3787647"/>
            <a:ext cx="26397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>
            <a:hlinkClick r:id="rId11" tooltip="https://libros.catedu.es/books/cyberpi-y-mbot2/page/software-educable-maquina-educable-teachable-machine"/>
          </p:cNvPr>
          <p:cNvSpPr/>
          <p:nvPr/>
        </p:nvSpPr>
        <p:spPr>
          <a:xfrm flipH="false" flipV="false" rot="0">
            <a:off x="810463" y="1795911"/>
            <a:ext cx="1026822" cy="1026822"/>
          </a:xfrm>
          <a:custGeom>
            <a:avLst/>
            <a:gdLst/>
            <a:ahLst/>
            <a:cxnLst/>
            <a:rect r="r" b="b" t="t" l="l"/>
            <a:pathLst>
              <a:path h="1026822" w="1026822">
                <a:moveTo>
                  <a:pt x="0" y="0"/>
                </a:moveTo>
                <a:lnTo>
                  <a:pt x="1026822" y="0"/>
                </a:lnTo>
                <a:lnTo>
                  <a:pt x="1026822" y="1026822"/>
                </a:lnTo>
                <a:lnTo>
                  <a:pt x="0" y="1026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18121" y="1047181"/>
            <a:ext cx="5303619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Crea un nuevo modelo con 5 opciones en la máquina educable. Cada una de ellas será una emoción diferente. </a:t>
            </a:r>
          </a:p>
          <a:p>
            <a:pPr algn="l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¡</a:t>
            </a:r>
            <a:r>
              <a:rPr lang="en-US" b="true" sz="1314" u="sng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Usa las emociones que elegiste en el punto 3!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3274" y="631734"/>
            <a:ext cx="4573673" cy="36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7"/>
              </a:lnSpc>
            </a:pPr>
            <a:r>
              <a:rPr lang="en-US" b="true" sz="2191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MBOT. PASO 3.2.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1004" y="1857353"/>
            <a:ext cx="4435081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2. Entra en el siguiente tutorial para ver como </a:t>
            </a:r>
            <a:r>
              <a:rPr lang="en-US" sz="1314" u="sng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  <a:hlinkClick r:id="rId12" tooltip="https://libros.catedu.es/books/cyberpi-y-mbot2/page/software-educable-maquina-educable-teachable-machine"/>
              </a:rPr>
              <a:t>configurar la máquina educable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</a:p>
          <a:p>
            <a:pPr algn="l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DAGZudm69yA</dc:identifier>
  <dcterms:modified xsi:type="dcterms:W3CDTF">2011-08-01T06:04:30Z</dcterms:modified>
  <cp:revision>1</cp:revision>
  <dc:title>mbot2</dc:title>
</cp:coreProperties>
</file>