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7556500" cy="5321300"/>
  <p:notesSz cx="6858000" cy="9144000"/>
  <p:embeddedFontLst>
    <p:embeddedFont>
      <p:font typeface="Exo 2 Bold" charset="1" panose="00000800000000000000"/>
      <p:regular r:id="rId17"/>
    </p:embeddedFont>
    <p:embeddedFont>
      <p:font typeface="TT Octosquares Condensed Bold" charset="1" panose="02010001040000080307"/>
      <p:regular r:id="rId18"/>
    </p:embeddedFont>
    <p:embeddedFont>
      <p:font typeface="Exo 2" charset="1" panose="00000500000000000000"/>
      <p:regular r:id="rId19"/>
    </p:embeddedFont>
    <p:embeddedFont>
      <p:font typeface="Exo 2 Italics" charset="1" panose="000005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35.png" Type="http://schemas.openxmlformats.org/officeDocument/2006/relationships/image"/><Relationship Id="rId12" Target="../media/image36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37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1.png" Type="http://schemas.openxmlformats.org/officeDocument/2006/relationships/image"/><Relationship Id="rId12" Target="../media/image12.png" Type="http://schemas.openxmlformats.org/officeDocument/2006/relationships/image"/><Relationship Id="rId13" Target="../media/image13.png" Type="http://schemas.openxmlformats.org/officeDocument/2006/relationships/image"/><Relationship Id="rId14" Target="../media/image14.svg" Type="http://schemas.openxmlformats.org/officeDocument/2006/relationships/image"/><Relationship Id="rId15" Target="../media/image15.png" Type="http://schemas.openxmlformats.org/officeDocument/2006/relationships/image"/><Relationship Id="rId16" Target="../media/image16.svg" Type="http://schemas.openxmlformats.org/officeDocument/2006/relationships/image"/><Relationship Id="rId17" Target="../media/image17.png" Type="http://schemas.openxmlformats.org/officeDocument/2006/relationships/image"/><Relationship Id="rId18" Target="../media/image18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9.png" Type="http://schemas.openxmlformats.org/officeDocument/2006/relationships/image"/><Relationship Id="rId12" Target="../media/image20.png" Type="http://schemas.openxmlformats.org/officeDocument/2006/relationships/image"/><Relationship Id="rId13" Target="../media/image21.png" Type="http://schemas.openxmlformats.org/officeDocument/2006/relationships/image"/><Relationship Id="rId14" Target="https://www.youtube.com/watch?v=DGl3j8neFY8" TargetMode="External" Type="http://schemas.openxmlformats.org/officeDocument/2006/relationships/hyperlink"/><Relationship Id="rId15" Target="../media/image22.png" Type="http://schemas.openxmlformats.org/officeDocument/2006/relationships/image"/><Relationship Id="rId16" Target="https://www.robotix.es/documentos/manual-usuario-mbot2.pdf" TargetMode="External" Type="http://schemas.openxmlformats.org/officeDocument/2006/relationships/hyperlink"/><Relationship Id="rId17" Target="https://www.robotix.es/documentos/manual-usuario-mbot2.pdf" TargetMode="External" Type="http://schemas.openxmlformats.org/officeDocument/2006/relationships/hyperlink"/><Relationship Id="rId18" Target="https://www.youtube.com/watch?v=DGl3j8neFY8" TargetMode="External" Type="http://schemas.openxmlformats.org/officeDocument/2006/relationships/hyperlink"/><Relationship Id="rId19" Target="https://ide.mblock.cc" TargetMode="External" Type="http://schemas.openxmlformats.org/officeDocument/2006/relationships/hyperlink"/><Relationship Id="rId2" Target="../media/image1.png" Type="http://schemas.openxmlformats.org/officeDocument/2006/relationships/image"/><Relationship Id="rId20" Target="https://ide.mblock.cc" TargetMode="External" Type="http://schemas.openxmlformats.org/officeDocument/2006/relationships/hyperlink"/><Relationship Id="rId21" Target="https://www.youtube.com/static?template=terms" TargetMode="External" Type="http://schemas.openxmlformats.org/officeDocument/2006/relationships/hyperlink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2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26.png" Type="http://schemas.openxmlformats.org/officeDocument/2006/relationships/image"/><Relationship Id="rId12" Target="../media/image19.png" Type="http://schemas.openxmlformats.org/officeDocument/2006/relationships/image"/><Relationship Id="rId13" Target="../media/image27.png" Type="http://schemas.openxmlformats.org/officeDocument/2006/relationships/image"/><Relationship Id="rId14" Target="../media/image28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2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31.png" Type="http://schemas.openxmlformats.org/officeDocument/2006/relationships/image"/><Relationship Id="rId12" Target="../media/image32.svg" Type="http://schemas.openxmlformats.org/officeDocument/2006/relationships/image"/><Relationship Id="rId13" Target="../media/image33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34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164006" y="3144151"/>
            <a:ext cx="5290743" cy="991921"/>
            <a:chOff x="0" y="0"/>
            <a:chExt cx="2690388" cy="5044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690388" cy="504400"/>
            </a:xfrm>
            <a:custGeom>
              <a:avLst/>
              <a:gdLst/>
              <a:ahLst/>
              <a:cxnLst/>
              <a:rect r="r" b="b" t="t" l="l"/>
              <a:pathLst>
                <a:path h="504400" w="2690388">
                  <a:moveTo>
                    <a:pt x="0" y="0"/>
                  </a:moveTo>
                  <a:lnTo>
                    <a:pt x="2690388" y="0"/>
                  </a:lnTo>
                  <a:lnTo>
                    <a:pt x="2690388" y="504400"/>
                  </a:lnTo>
                  <a:lnTo>
                    <a:pt x="0" y="504400"/>
                  </a:ln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19050"/>
              <a:ext cx="2690388" cy="523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1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1463740" y="3229876"/>
            <a:ext cx="4674549" cy="7464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b="true">
                <a:solidFill>
                  <a:srgbClr val="000000"/>
                </a:solidFill>
                <a:latin typeface="Exo 2 Bold"/>
                <a:ea typeface="Exo 2 Bold"/>
                <a:cs typeface="Exo 2 Bold"/>
                <a:sym typeface="Exo 2 Bold"/>
              </a:rPr>
              <a:t>A través de este desafío aprenderás el funcionamiento del reconocimiento de voz del mBot2 y lo usarás para darle instrucciones (tus deseos).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64006" y="2406018"/>
            <a:ext cx="5086757" cy="480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46"/>
              </a:lnSpc>
            </a:pPr>
            <a:r>
              <a:rPr lang="en-US" b="true" sz="2819">
                <a:solidFill>
                  <a:srgbClr val="ED168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TUS DESEOS SON ÓRDENES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30781" y="1130290"/>
            <a:ext cx="5753206" cy="355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7"/>
              </a:lnSpc>
            </a:pPr>
            <a:r>
              <a:rPr lang="en-US" b="true" sz="21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VIAJE AL INTERIOR DE LA MENTE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593602" y="2130451"/>
            <a:ext cx="4227565" cy="3029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18"/>
              </a:lnSpc>
            </a:pPr>
            <a:r>
              <a:rPr lang="en-US" sz="1727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RETO 4: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30781" y="1452809"/>
            <a:ext cx="5753206" cy="3318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07"/>
              </a:lnSpc>
            </a:pPr>
            <a:r>
              <a:rPr lang="en-US" b="true" sz="19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CON MBOT2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12930" y="1464589"/>
            <a:ext cx="5829734" cy="1697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9"/>
              </a:lnSpc>
            </a:pPr>
            <a:r>
              <a:rPr lang="en-US" sz="1256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Ahora que ya tienes una solución para tu robot...</a:t>
            </a:r>
          </a:p>
          <a:p>
            <a:pPr algn="ctr">
              <a:lnSpc>
                <a:spcPts val="1899"/>
              </a:lnSpc>
            </a:pPr>
          </a:p>
          <a:p>
            <a:pPr algn="ctr">
              <a:lnSpc>
                <a:spcPts val="2039"/>
              </a:lnSpc>
            </a:pPr>
            <a:r>
              <a:rPr lang="en-US" sz="1456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¿Te has quedado con ganas de darle más órdenes?</a:t>
            </a:r>
          </a:p>
          <a:p>
            <a:pPr algn="ctr">
              <a:lnSpc>
                <a:spcPts val="2039"/>
              </a:lnSpc>
            </a:pPr>
            <a:r>
              <a:rPr lang="en-US" sz="1456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¿Quieres que actúe de otra forma?</a:t>
            </a:r>
          </a:p>
          <a:p>
            <a:pPr algn="l">
              <a:lnSpc>
                <a:spcPts val="1895"/>
              </a:lnSpc>
            </a:pPr>
          </a:p>
          <a:p>
            <a:pPr algn="ctr">
              <a:lnSpc>
                <a:spcPts val="1895"/>
              </a:lnSpc>
            </a:pPr>
            <a:r>
              <a:rPr lang="en-US" sz="1353" b="true">
                <a:solidFill>
                  <a:srgbClr val="ED168B"/>
                </a:solidFill>
                <a:latin typeface="Exo 2 Bold"/>
                <a:ea typeface="Exo 2 Bold"/>
                <a:cs typeface="Exo 2 Bold"/>
                <a:sym typeface="Exo 2 Bold"/>
              </a:rPr>
              <a:t> ¡Implementa los cambios necesarios en la programación para conseguirlo y logra la excelencia en esta actividad!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12589" y="787827"/>
            <a:ext cx="3867009" cy="496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7"/>
              </a:lnSpc>
            </a:pPr>
            <a:r>
              <a:rPr lang="en-US" b="true" sz="29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9. DESAFÍO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2837669" y="2478910"/>
            <a:ext cx="2180256" cy="2131200"/>
          </a:xfrm>
          <a:custGeom>
            <a:avLst/>
            <a:gdLst/>
            <a:ahLst/>
            <a:cxnLst/>
            <a:rect r="r" b="b" t="t" l="l"/>
            <a:pathLst>
              <a:path h="2131200" w="2180256">
                <a:moveTo>
                  <a:pt x="0" y="0"/>
                </a:moveTo>
                <a:lnTo>
                  <a:pt x="2180256" y="0"/>
                </a:lnTo>
                <a:lnTo>
                  <a:pt x="2180256" y="2131200"/>
                </a:lnTo>
                <a:lnTo>
                  <a:pt x="0" y="21312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18999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25137" y="1741998"/>
            <a:ext cx="1519961" cy="1797559"/>
          </a:xfrm>
          <a:custGeom>
            <a:avLst/>
            <a:gdLst/>
            <a:ahLst/>
            <a:cxnLst/>
            <a:rect r="r" b="b" t="t" l="l"/>
            <a:pathLst>
              <a:path h="1797559" w="1519961">
                <a:moveTo>
                  <a:pt x="0" y="0"/>
                </a:moveTo>
                <a:lnTo>
                  <a:pt x="1519961" y="0"/>
                </a:lnTo>
                <a:lnTo>
                  <a:pt x="1519961" y="1797559"/>
                </a:lnTo>
                <a:lnTo>
                  <a:pt x="0" y="179755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812589" y="787827"/>
            <a:ext cx="2967411" cy="496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7"/>
              </a:lnSpc>
            </a:pPr>
            <a:r>
              <a:rPr lang="en-US" b="true" sz="2934">
                <a:solidFill>
                  <a:srgbClr val="F7C744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10. REFLEXIONA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209174" y="2087721"/>
            <a:ext cx="2812566" cy="1055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15"/>
              </a:lnSpc>
            </a:pPr>
            <a:r>
              <a:rPr lang="en-US" sz="1511" b="true">
                <a:solidFill>
                  <a:srgbClr val="252628"/>
                </a:solidFill>
                <a:latin typeface="Exo 2 Bold"/>
                <a:ea typeface="Exo 2 Bold"/>
                <a:cs typeface="Exo 2 Bold"/>
                <a:sym typeface="Exo 2 Bold"/>
              </a:rPr>
              <a:t>¿Qué ocurrirá si hay mucho ruido en la sala? </a:t>
            </a:r>
          </a:p>
          <a:p>
            <a:pPr algn="ctr">
              <a:lnSpc>
                <a:spcPts val="2115"/>
              </a:lnSpc>
              <a:spcBef>
                <a:spcPct val="0"/>
              </a:spcBef>
            </a:pPr>
            <a:r>
              <a:rPr lang="en-US" b="true" sz="1511">
                <a:solidFill>
                  <a:srgbClr val="252628"/>
                </a:solidFill>
                <a:latin typeface="Exo 2 Bold"/>
                <a:ea typeface="Exo 2 Bold"/>
                <a:cs typeface="Exo 2 Bold"/>
                <a:sym typeface="Exo 2 Bold"/>
              </a:rPr>
              <a:t>¿Qué te ocurre a ti cuando tienes mucho “ruido” mental?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25528" y="1490617"/>
            <a:ext cx="1648291" cy="1566331"/>
          </a:xfrm>
          <a:custGeom>
            <a:avLst/>
            <a:gdLst/>
            <a:ahLst/>
            <a:cxnLst/>
            <a:rect r="r" b="b" t="t" l="l"/>
            <a:pathLst>
              <a:path h="1566331" w="1648291">
                <a:moveTo>
                  <a:pt x="0" y="0"/>
                </a:moveTo>
                <a:lnTo>
                  <a:pt x="1648290" y="0"/>
                </a:lnTo>
                <a:lnTo>
                  <a:pt x="1648290" y="1566331"/>
                </a:lnTo>
                <a:lnTo>
                  <a:pt x="0" y="156633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462592" y="1640497"/>
            <a:ext cx="4093375" cy="2052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840"/>
              </a:lnSpc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    Los deseos son aquello que queremos o anhelamos. A nivel inconsciente, los deseos </a:t>
            </a:r>
            <a:r>
              <a:rPr lang="en-US" sz="1314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vienen de nuestras necesidades más profundas</a:t>
            </a: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como sentirnos seguros, queridos o valorados. </a:t>
            </a:r>
          </a:p>
          <a:p>
            <a:pPr algn="just">
              <a:lnSpc>
                <a:spcPts val="1840"/>
              </a:lnSpc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  Muchas veces nacen de experiencias pasadas, cosas que nos faltaron o momentos que nos hicieron felices. </a:t>
            </a:r>
          </a:p>
          <a:p>
            <a:pPr algn="just">
              <a:lnSpc>
                <a:spcPts val="1840"/>
              </a:lnSpc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    El inconsciente guarda estas memorias y las convierte en deseos, aunque no siempre sabemos por qué los sentimos.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17353" y="866587"/>
            <a:ext cx="4701914" cy="496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7"/>
              </a:lnSpc>
            </a:pPr>
            <a:r>
              <a:rPr lang="en-US" b="true" sz="29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1. ¿QUÉ SON LOS DESEOS?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129962" y="1563429"/>
            <a:ext cx="667554" cy="667554"/>
          </a:xfrm>
          <a:custGeom>
            <a:avLst/>
            <a:gdLst/>
            <a:ahLst/>
            <a:cxnLst/>
            <a:rect r="r" b="b" t="t" l="l"/>
            <a:pathLst>
              <a:path h="667554" w="667554">
                <a:moveTo>
                  <a:pt x="0" y="0"/>
                </a:moveTo>
                <a:lnTo>
                  <a:pt x="667555" y="0"/>
                </a:lnTo>
                <a:lnTo>
                  <a:pt x="667555" y="667554"/>
                </a:lnTo>
                <a:lnTo>
                  <a:pt x="0" y="66755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3780000" y="2529696"/>
            <a:ext cx="2620399" cy="1807659"/>
            <a:chOff x="0" y="0"/>
            <a:chExt cx="3493865" cy="241021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912750" y="696742"/>
              <a:ext cx="852082" cy="949395"/>
            </a:xfrm>
            <a:custGeom>
              <a:avLst/>
              <a:gdLst/>
              <a:ahLst/>
              <a:cxnLst/>
              <a:rect r="r" b="b" t="t" l="l"/>
              <a:pathLst>
                <a:path h="949395" w="852082">
                  <a:moveTo>
                    <a:pt x="0" y="0"/>
                  </a:moveTo>
                  <a:lnTo>
                    <a:pt x="852082" y="0"/>
                  </a:lnTo>
                  <a:lnTo>
                    <a:pt x="852082" y="949395"/>
                  </a:lnTo>
                  <a:lnTo>
                    <a:pt x="0" y="9493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-5400000">
              <a:off x="2211993" y="831255"/>
              <a:ext cx="1883375" cy="680369"/>
            </a:xfrm>
            <a:custGeom>
              <a:avLst/>
              <a:gdLst/>
              <a:ahLst/>
              <a:cxnLst/>
              <a:rect r="r" b="b" t="t" l="l"/>
              <a:pathLst>
                <a:path h="680369" w="1883375">
                  <a:moveTo>
                    <a:pt x="0" y="0"/>
                  </a:moveTo>
                  <a:lnTo>
                    <a:pt x="1883375" y="0"/>
                  </a:lnTo>
                  <a:lnTo>
                    <a:pt x="1883375" y="680369"/>
                  </a:lnTo>
                  <a:lnTo>
                    <a:pt x="0" y="680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true" flipV="true" rot="0">
              <a:off x="778735" y="0"/>
              <a:ext cx="1972194" cy="712455"/>
            </a:xfrm>
            <a:custGeom>
              <a:avLst/>
              <a:gdLst/>
              <a:ahLst/>
              <a:cxnLst/>
              <a:rect r="r" b="b" t="t" l="l"/>
              <a:pathLst>
                <a:path h="712455" w="1972194">
                  <a:moveTo>
                    <a:pt x="1972193" y="712455"/>
                  </a:moveTo>
                  <a:lnTo>
                    <a:pt x="0" y="712455"/>
                  </a:lnTo>
                  <a:lnTo>
                    <a:pt x="0" y="0"/>
                  </a:lnTo>
                  <a:lnTo>
                    <a:pt x="1972193" y="0"/>
                  </a:lnTo>
                  <a:lnTo>
                    <a:pt x="1972193" y="712455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740719" y="1697757"/>
              <a:ext cx="1972194" cy="712455"/>
            </a:xfrm>
            <a:custGeom>
              <a:avLst/>
              <a:gdLst/>
              <a:ahLst/>
              <a:cxnLst/>
              <a:rect r="r" b="b" t="t" l="l"/>
              <a:pathLst>
                <a:path h="712455" w="1972194">
                  <a:moveTo>
                    <a:pt x="0" y="0"/>
                  </a:moveTo>
                  <a:lnTo>
                    <a:pt x="1972194" y="0"/>
                  </a:lnTo>
                  <a:lnTo>
                    <a:pt x="1972194" y="712455"/>
                  </a:lnTo>
                  <a:lnTo>
                    <a:pt x="0" y="7124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true" rot="-5400000">
              <a:off x="-601503" y="831255"/>
              <a:ext cx="1883375" cy="680369"/>
            </a:xfrm>
            <a:custGeom>
              <a:avLst/>
              <a:gdLst/>
              <a:ahLst/>
              <a:cxnLst/>
              <a:rect r="r" b="b" t="t" l="l"/>
              <a:pathLst>
                <a:path h="680369" w="1883375">
                  <a:moveTo>
                    <a:pt x="0" y="680369"/>
                  </a:moveTo>
                  <a:lnTo>
                    <a:pt x="1883375" y="680369"/>
                  </a:lnTo>
                  <a:lnTo>
                    <a:pt x="1883375" y="0"/>
                  </a:lnTo>
                  <a:lnTo>
                    <a:pt x="0" y="0"/>
                  </a:lnTo>
                  <a:lnTo>
                    <a:pt x="0" y="680369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726816" y="839406"/>
              <a:ext cx="888013" cy="731400"/>
            </a:xfrm>
            <a:custGeom>
              <a:avLst/>
              <a:gdLst/>
              <a:ahLst/>
              <a:cxnLst/>
              <a:rect r="r" b="b" t="t" l="l"/>
              <a:pathLst>
                <a:path h="731400" w="888013">
                  <a:moveTo>
                    <a:pt x="0" y="0"/>
                  </a:moveTo>
                  <a:lnTo>
                    <a:pt x="888013" y="0"/>
                  </a:lnTo>
                  <a:lnTo>
                    <a:pt x="888013" y="731400"/>
                  </a:lnTo>
                  <a:lnTo>
                    <a:pt x="0" y="731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744026" y="2648016"/>
            <a:ext cx="2769207" cy="1142298"/>
          </a:xfrm>
          <a:custGeom>
            <a:avLst/>
            <a:gdLst/>
            <a:ahLst/>
            <a:cxnLst/>
            <a:rect r="r" b="b" t="t" l="l"/>
            <a:pathLst>
              <a:path h="1142298" w="2769207">
                <a:moveTo>
                  <a:pt x="0" y="0"/>
                </a:moveTo>
                <a:lnTo>
                  <a:pt x="2769207" y="0"/>
                </a:lnTo>
                <a:lnTo>
                  <a:pt x="2769207" y="1142298"/>
                </a:lnTo>
                <a:lnTo>
                  <a:pt x="0" y="114229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909191" y="833917"/>
            <a:ext cx="5208083" cy="496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07"/>
              </a:lnSpc>
            </a:pPr>
            <a:r>
              <a:rPr lang="en-US" sz="2934" b="true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2. ELIGE 5 INSTRUCCIONES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995405" y="1426138"/>
            <a:ext cx="4337246" cy="9130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840"/>
              </a:lnSpc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Vamos a convertir tus deseos en órdenes para el robot. </a:t>
            </a:r>
          </a:p>
          <a:p>
            <a:pPr algn="just" marL="283759" indent="-141879" lvl="1">
              <a:lnSpc>
                <a:spcPts val="1840"/>
              </a:lnSpc>
              <a:buFont typeface="Arial"/>
              <a:buChar char="•"/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Toma una hoja en blanco y escribe las palabras que vas a utilizar como órdenes para que el robot se mueva como tú quieras.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82965" y="2947235"/>
            <a:ext cx="2091330" cy="407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Evita palabras con tilde. Ayudará en la programación.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12930" y="1331413"/>
            <a:ext cx="5454536" cy="680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40"/>
              </a:lnSpc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Para programar el mBot2 necesitas usar la aplicación que te permite dar las instrucciones al robot:</a:t>
            </a:r>
          </a:p>
          <a:p>
            <a:pPr algn="l">
              <a:lnSpc>
                <a:spcPts val="1840"/>
              </a:lnSpc>
            </a:pP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4170045" y="1888009"/>
            <a:ext cx="2514573" cy="2675038"/>
          </a:xfrm>
          <a:custGeom>
            <a:avLst/>
            <a:gdLst/>
            <a:ahLst/>
            <a:cxnLst/>
            <a:rect r="r" b="b" t="t" l="l"/>
            <a:pathLst>
              <a:path h="2675038" w="2514573">
                <a:moveTo>
                  <a:pt x="0" y="0"/>
                </a:moveTo>
                <a:lnTo>
                  <a:pt x="2514573" y="0"/>
                </a:lnTo>
                <a:lnTo>
                  <a:pt x="2514573" y="2675038"/>
                </a:lnTo>
                <a:lnTo>
                  <a:pt x="0" y="267503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499" t="0" r="-499" b="-466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136833" y="3315063"/>
            <a:ext cx="774206" cy="801705"/>
          </a:xfrm>
          <a:custGeom>
            <a:avLst/>
            <a:gdLst/>
            <a:ahLst/>
            <a:cxnLst/>
            <a:rect r="r" b="b" t="t" l="l"/>
            <a:pathLst>
              <a:path h="801705" w="774206">
                <a:moveTo>
                  <a:pt x="0" y="0"/>
                </a:moveTo>
                <a:lnTo>
                  <a:pt x="774206" y="0"/>
                </a:lnTo>
                <a:lnTo>
                  <a:pt x="774206" y="801705"/>
                </a:lnTo>
                <a:lnTo>
                  <a:pt x="0" y="80170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5" id="15">
            <a:hlinkClick r:id="rId14" tooltip="https://www.youtube.com/watch?v=DGl3j8neFY8"/>
          </p:cNvPr>
          <p:cNvSpPr/>
          <p:nvPr/>
        </p:nvSpPr>
        <p:spPr>
          <a:xfrm flipH="false" flipV="false" rot="0">
            <a:off x="4301025" y="3371581"/>
            <a:ext cx="933718" cy="933718"/>
          </a:xfrm>
          <a:custGeom>
            <a:avLst/>
            <a:gdLst/>
            <a:ahLst/>
            <a:cxnLst/>
            <a:rect r="r" b="b" t="t" l="l"/>
            <a:pathLst>
              <a:path h="933718" w="933718">
                <a:moveTo>
                  <a:pt x="0" y="0"/>
                </a:moveTo>
                <a:lnTo>
                  <a:pt x="933718" y="0"/>
                </a:lnTo>
                <a:lnTo>
                  <a:pt x="933718" y="933718"/>
                </a:lnTo>
                <a:lnTo>
                  <a:pt x="0" y="93371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6" id="16">
            <a:hlinkClick r:id="rId16" tooltip="https://www.robotix.es/documentos/manual-usuario-mbot2.pdf"/>
          </p:cNvPr>
          <p:cNvSpPr/>
          <p:nvPr/>
        </p:nvSpPr>
        <p:spPr>
          <a:xfrm flipH="false" flipV="false" rot="0">
            <a:off x="5528801" y="2553229"/>
            <a:ext cx="938666" cy="938666"/>
          </a:xfrm>
          <a:custGeom>
            <a:avLst/>
            <a:gdLst/>
            <a:ahLst/>
            <a:cxnLst/>
            <a:rect r="r" b="b" t="t" l="l"/>
            <a:pathLst>
              <a:path h="938666" w="938666">
                <a:moveTo>
                  <a:pt x="0" y="0"/>
                </a:moveTo>
                <a:lnTo>
                  <a:pt x="938666" y="0"/>
                </a:lnTo>
                <a:lnTo>
                  <a:pt x="938666" y="938666"/>
                </a:lnTo>
                <a:lnTo>
                  <a:pt x="0" y="93866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4119286" y="2772773"/>
            <a:ext cx="1409514" cy="459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819"/>
              </a:lnSpc>
            </a:pPr>
            <a:r>
              <a:rPr lang="en-US" b="true" sz="1299" u="sng">
                <a:solidFill>
                  <a:srgbClr val="ED168B"/>
                </a:solidFill>
                <a:latin typeface="Exo 2 Bold"/>
                <a:ea typeface="Exo 2 Bold"/>
                <a:cs typeface="Exo 2 Bold"/>
                <a:sym typeface="Exo 2 Bold"/>
                <a:hlinkClick r:id="rId17" tooltip="https://www.robotix.es/documentos/manual-usuario-mbot2.pdf"/>
              </a:rPr>
              <a:t>Guía de uso de mBlock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284452" y="3605391"/>
            <a:ext cx="1183014" cy="459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b="true" sz="1299" u="sng">
                <a:solidFill>
                  <a:srgbClr val="E52687"/>
                </a:solidFill>
                <a:latin typeface="Exo 2 Bold"/>
                <a:ea typeface="Exo 2 Bold"/>
                <a:cs typeface="Exo 2 Bold"/>
                <a:sym typeface="Exo 2 Bold"/>
                <a:hlinkClick r:id="rId18" tooltip="https://www.youtube.com/watch?v=DGl3j8neFY8"/>
              </a:rPr>
              <a:t>Video tutorial de mBlock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03453" y="778328"/>
            <a:ext cx="4995878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b="true" sz="2600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3. PREPARA EL SOFTWARE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12930" y="2279105"/>
            <a:ext cx="3022012" cy="7356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414">
                <a:solidFill>
                  <a:srgbClr val="E52687"/>
                </a:solidFill>
                <a:latin typeface="Exo 2"/>
                <a:ea typeface="Exo 2"/>
                <a:cs typeface="Exo 2"/>
                <a:sym typeface="Exo 2"/>
              </a:rPr>
              <a:t>Abre </a:t>
            </a:r>
            <a:r>
              <a:rPr lang="en-US" b="true" sz="1414" u="sng">
                <a:solidFill>
                  <a:srgbClr val="E52687"/>
                </a:solidFill>
                <a:latin typeface="Exo 2 Bold"/>
                <a:ea typeface="Exo 2 Bold"/>
                <a:cs typeface="Exo 2 Bold"/>
                <a:sym typeface="Exo 2 Bold"/>
                <a:hlinkClick r:id="rId19" tooltip="https://ide.mblock.cc"/>
              </a:rPr>
              <a:t>mBlock</a:t>
            </a:r>
            <a:r>
              <a:rPr lang="en-US" sz="1414">
                <a:solidFill>
                  <a:srgbClr val="E52687"/>
                </a:solidFill>
                <a:latin typeface="Exo 2"/>
                <a:ea typeface="Exo 2"/>
                <a:cs typeface="Exo 2"/>
                <a:sym typeface="Exo 2"/>
              </a:rPr>
              <a:t> en tu ordenador o en el entorno de programación en su versión WEB.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164047" y="3116943"/>
            <a:ext cx="2542057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b="true" sz="1200" u="sng">
                <a:solidFill>
                  <a:srgbClr val="130E2E"/>
                </a:solidFill>
                <a:latin typeface="Exo 2 Bold"/>
                <a:ea typeface="Exo 2 Bold"/>
                <a:cs typeface="Exo 2 Bold"/>
                <a:sym typeface="Exo 2 Bold"/>
                <a:hlinkClick r:id="rId20" tooltip="https://ide.mblock.cc"/>
              </a:rPr>
              <a:t>https://ide.mblock.cc/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791434" y="4610672"/>
            <a:ext cx="3952901" cy="958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40"/>
              </a:lnSpc>
              <a:spcBef>
                <a:spcPct val="0"/>
              </a:spcBef>
            </a:pPr>
            <a:r>
              <a:rPr lang="en-US" sz="600" i="true">
                <a:solidFill>
                  <a:srgbClr val="282829"/>
                </a:solidFill>
                <a:latin typeface="Exo 2 Italics"/>
                <a:ea typeface="Exo 2 Italics"/>
                <a:cs typeface="Exo 2 Italics"/>
                <a:sym typeface="Exo 2 Italics"/>
              </a:rPr>
              <a:t>Video tutoriales</a:t>
            </a:r>
            <a:r>
              <a:rPr lang="en-US" sz="600" i="true">
                <a:solidFill>
                  <a:srgbClr val="282829"/>
                </a:solidFill>
                <a:latin typeface="Exo 2 Italics"/>
                <a:ea typeface="Exo 2 Italics"/>
                <a:cs typeface="Exo 2 Italics"/>
                <a:sym typeface="Exo 2 Italics"/>
              </a:rPr>
              <a:t>. </a:t>
            </a:r>
            <a:r>
              <a:rPr lang="en-US" sz="600" i="true" u="sng">
                <a:solidFill>
                  <a:srgbClr val="282829"/>
                </a:solidFill>
                <a:latin typeface="Exo 2 Italics"/>
                <a:ea typeface="Exo 2 Italics"/>
                <a:cs typeface="Exo 2 Italics"/>
                <a:sym typeface="Exo 2 Italics"/>
                <a:hlinkClick r:id="rId21" tooltip="https://www.youtube.com/static?template=terms"/>
              </a:rPr>
              <a:t>(Licencia estándar de YouTube)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545143" y="3610505"/>
            <a:ext cx="6469714" cy="1598400"/>
            <a:chOff x="0" y="0"/>
            <a:chExt cx="3289905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289905" cy="812800"/>
            </a:xfrm>
            <a:custGeom>
              <a:avLst/>
              <a:gdLst/>
              <a:ahLst/>
              <a:cxnLst/>
              <a:rect r="r" b="b" t="t" l="l"/>
              <a:pathLst>
                <a:path h="812800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781687"/>
                  </a:lnTo>
                  <a:cubicBezTo>
                    <a:pt x="3289905" y="789939"/>
                    <a:pt x="3286627" y="797853"/>
                    <a:pt x="3280792" y="803687"/>
                  </a:cubicBezTo>
                  <a:cubicBezTo>
                    <a:pt x="3274957" y="809522"/>
                    <a:pt x="3267044" y="812800"/>
                    <a:pt x="3258792" y="812800"/>
                  </a:cubicBezTo>
                  <a:lnTo>
                    <a:pt x="31113" y="812800"/>
                  </a:lnTo>
                  <a:cubicBezTo>
                    <a:pt x="22861" y="812800"/>
                    <a:pt x="14947" y="809522"/>
                    <a:pt x="9113" y="803687"/>
                  </a:cubicBezTo>
                  <a:cubicBezTo>
                    <a:pt x="3278" y="797853"/>
                    <a:pt x="0" y="789939"/>
                    <a:pt x="0" y="781687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19050"/>
              <a:ext cx="3289905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1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2314864" y="3232129"/>
            <a:ext cx="3265110" cy="1868438"/>
          </a:xfrm>
          <a:custGeom>
            <a:avLst/>
            <a:gdLst/>
            <a:ahLst/>
            <a:cxnLst/>
            <a:rect r="r" b="b" t="t" l="l"/>
            <a:pathLst>
              <a:path h="1868438" w="3265110">
                <a:moveTo>
                  <a:pt x="0" y="0"/>
                </a:moveTo>
                <a:lnTo>
                  <a:pt x="3265110" y="0"/>
                </a:lnTo>
                <a:lnTo>
                  <a:pt x="3265110" y="1868438"/>
                </a:lnTo>
                <a:lnTo>
                  <a:pt x="0" y="186843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627079" y="3790229"/>
            <a:ext cx="687785" cy="1274426"/>
          </a:xfrm>
          <a:custGeom>
            <a:avLst/>
            <a:gdLst/>
            <a:ahLst/>
            <a:cxnLst/>
            <a:rect r="r" b="b" t="t" l="l"/>
            <a:pathLst>
              <a:path h="1274426" w="687785">
                <a:moveTo>
                  <a:pt x="0" y="0"/>
                </a:moveTo>
                <a:lnTo>
                  <a:pt x="687785" y="0"/>
                </a:lnTo>
                <a:lnTo>
                  <a:pt x="687785" y="1274425"/>
                </a:lnTo>
                <a:lnTo>
                  <a:pt x="0" y="127442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679594" y="1380924"/>
            <a:ext cx="875485" cy="853250"/>
          </a:xfrm>
          <a:custGeom>
            <a:avLst/>
            <a:gdLst/>
            <a:ahLst/>
            <a:cxnLst/>
            <a:rect r="r" b="b" t="t" l="l"/>
            <a:pathLst>
              <a:path h="853250" w="875485">
                <a:moveTo>
                  <a:pt x="0" y="0"/>
                </a:moveTo>
                <a:lnTo>
                  <a:pt x="875485" y="0"/>
                </a:lnTo>
                <a:lnTo>
                  <a:pt x="875485" y="853250"/>
                </a:lnTo>
                <a:lnTo>
                  <a:pt x="0" y="85325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-49771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736239" y="2711899"/>
            <a:ext cx="6113009" cy="4523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40"/>
              </a:lnSpc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Dale movimiento al robot y comprueba que funcionan correctamente los motores. Necesitarás la extensión del chasis (shield) del mBot2.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36239" y="806877"/>
            <a:ext cx="4436459" cy="388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67"/>
              </a:lnSpc>
            </a:pPr>
            <a:r>
              <a:rPr lang="en-US" b="true" sz="23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4. PROGRAMA EL MBOT. PASO 1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36239" y="2446259"/>
            <a:ext cx="3157250" cy="2276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  <a:spcBef>
                <a:spcPct val="0"/>
              </a:spcBef>
            </a:pPr>
            <a:r>
              <a:rPr lang="en-US" b="true" sz="1299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Prueba el desplazamiento del robot: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588412" y="1450838"/>
            <a:ext cx="4610155" cy="6848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  <a:spcBef>
                <a:spcPct val="0"/>
              </a:spcBef>
            </a:pPr>
            <a:r>
              <a:rPr lang="en-US" b="true" sz="1299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Utiliza el dispositivo CyberPi </a:t>
            </a:r>
            <a:r>
              <a:rPr lang="en-US" sz="1299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para tener toda la funcionalidad sin necesidad de loguearse. Si se usa dispositivo mBot2, se requiere “login”.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36239" y="2114889"/>
            <a:ext cx="4313670" cy="1778511"/>
          </a:xfrm>
          <a:custGeom>
            <a:avLst/>
            <a:gdLst/>
            <a:ahLst/>
            <a:cxnLst/>
            <a:rect r="r" b="b" t="t" l="l"/>
            <a:pathLst>
              <a:path h="1778511" w="4313670">
                <a:moveTo>
                  <a:pt x="0" y="0"/>
                </a:moveTo>
                <a:lnTo>
                  <a:pt x="4313671" y="0"/>
                </a:lnTo>
                <a:lnTo>
                  <a:pt x="4313671" y="1778512"/>
                </a:lnTo>
                <a:lnTo>
                  <a:pt x="0" y="177851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4990210" y="1991064"/>
            <a:ext cx="1827996" cy="1878931"/>
          </a:xfrm>
          <a:custGeom>
            <a:avLst/>
            <a:gdLst/>
            <a:ahLst/>
            <a:cxnLst/>
            <a:rect r="r" b="b" t="t" l="l"/>
            <a:pathLst>
              <a:path h="1878931" w="1827996">
                <a:moveTo>
                  <a:pt x="0" y="0"/>
                </a:moveTo>
                <a:lnTo>
                  <a:pt x="1827996" y="0"/>
                </a:lnTo>
                <a:lnTo>
                  <a:pt x="1827996" y="1878931"/>
                </a:lnTo>
                <a:lnTo>
                  <a:pt x="0" y="187893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838" t="0" r="-838" b="-4678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5767351" y="3428241"/>
            <a:ext cx="416726" cy="286499"/>
          </a:xfrm>
          <a:custGeom>
            <a:avLst/>
            <a:gdLst/>
            <a:ahLst/>
            <a:cxnLst/>
            <a:rect r="r" b="b" t="t" l="l"/>
            <a:pathLst>
              <a:path h="286499" w="416726">
                <a:moveTo>
                  <a:pt x="0" y="0"/>
                </a:moveTo>
                <a:lnTo>
                  <a:pt x="416725" y="0"/>
                </a:lnTo>
                <a:lnTo>
                  <a:pt x="416725" y="286499"/>
                </a:lnTo>
                <a:lnTo>
                  <a:pt x="0" y="28649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5207755" y="2467570"/>
            <a:ext cx="1684986" cy="3642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46"/>
              </a:lnSpc>
            </a:pPr>
            <a:r>
              <a:rPr lang="en-US" sz="1033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¡Vas a necesitar una conexión WIFI!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207755" y="2845955"/>
            <a:ext cx="1201342" cy="7421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223032" indent="-111516" lvl="1">
              <a:lnSpc>
                <a:spcPts val="1446"/>
              </a:lnSpc>
              <a:buFont typeface="Arial"/>
              <a:buChar char="•"/>
            </a:pPr>
            <a:r>
              <a:rPr lang="en-US" b="true" sz="1033">
                <a:solidFill>
                  <a:srgbClr val="ED168B"/>
                </a:solidFill>
                <a:latin typeface="Exo 2 Bold"/>
                <a:ea typeface="Exo 2 Bold"/>
                <a:cs typeface="Exo 2 Bold"/>
                <a:sym typeface="Exo 2 Bold"/>
              </a:rPr>
              <a:t>NOMBRE DE LA RED (SSID)</a:t>
            </a:r>
          </a:p>
          <a:p>
            <a:pPr algn="just" marL="223032" indent="-111516" lvl="1">
              <a:lnSpc>
                <a:spcPts val="1446"/>
              </a:lnSpc>
              <a:buFont typeface="Arial"/>
              <a:buChar char="•"/>
            </a:pPr>
            <a:r>
              <a:rPr lang="en-US" b="true" sz="1033">
                <a:solidFill>
                  <a:srgbClr val="ED168B"/>
                </a:solidFill>
                <a:latin typeface="Exo 2 Bold"/>
                <a:ea typeface="Exo 2 Bold"/>
                <a:cs typeface="Exo 2 Bold"/>
                <a:sym typeface="Exo 2 Bold"/>
              </a:rPr>
              <a:t>CONTRASEÑA</a:t>
            </a:r>
          </a:p>
          <a:p>
            <a:pPr algn="just">
              <a:lnSpc>
                <a:spcPts val="1446"/>
              </a:lnSpc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736239" y="787827"/>
            <a:ext cx="5672858" cy="473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27"/>
              </a:lnSpc>
            </a:pPr>
            <a:r>
              <a:rPr lang="en-US" sz="2734" b="true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5. PROGRAMA EL MBOT. PASO 2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36239" y="1369876"/>
            <a:ext cx="4283694" cy="621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b="true" sz="1200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Conecta el robot a Internet:</a:t>
            </a:r>
          </a:p>
          <a:p>
            <a:pPr algn="l" marL="259080" indent="-129540" lvl="1">
              <a:lnSpc>
                <a:spcPts val="1679"/>
              </a:lnSpc>
              <a:buFont typeface="Arial"/>
              <a:buChar char="•"/>
            </a:pPr>
            <a:r>
              <a:rPr lang="en-US" sz="1200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Comprueba que el robot es capaz de conectarse a Internet a través de una red WIFI.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002135" y="1669072"/>
            <a:ext cx="3976151" cy="3007895"/>
          </a:xfrm>
          <a:custGeom>
            <a:avLst/>
            <a:gdLst/>
            <a:ahLst/>
            <a:cxnLst/>
            <a:rect r="r" b="b" t="t" l="l"/>
            <a:pathLst>
              <a:path h="3007895" w="3976151">
                <a:moveTo>
                  <a:pt x="0" y="0"/>
                </a:moveTo>
                <a:lnTo>
                  <a:pt x="3976151" y="0"/>
                </a:lnTo>
                <a:lnTo>
                  <a:pt x="3976151" y="3007895"/>
                </a:lnTo>
                <a:lnTo>
                  <a:pt x="0" y="300789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881032" y="3350520"/>
            <a:ext cx="1946586" cy="1255548"/>
          </a:xfrm>
          <a:custGeom>
            <a:avLst/>
            <a:gdLst/>
            <a:ahLst/>
            <a:cxnLst/>
            <a:rect r="r" b="b" t="t" l="l"/>
            <a:pathLst>
              <a:path h="1255548" w="1946586">
                <a:moveTo>
                  <a:pt x="0" y="0"/>
                </a:moveTo>
                <a:lnTo>
                  <a:pt x="1946587" y="0"/>
                </a:lnTo>
                <a:lnTo>
                  <a:pt x="1946587" y="1255548"/>
                </a:lnTo>
                <a:lnTo>
                  <a:pt x="0" y="125554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706516" y="2896051"/>
            <a:ext cx="2295618" cy="624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59080" indent="-129540" lvl="1">
              <a:lnSpc>
                <a:spcPts val="1679"/>
              </a:lnSpc>
              <a:buFont typeface="Arial"/>
              <a:buChar char="•"/>
            </a:pPr>
            <a:r>
              <a:rPr lang="en-US" sz="1200">
                <a:solidFill>
                  <a:srgbClr val="ED168B"/>
                </a:solidFill>
                <a:latin typeface="Exo 2"/>
                <a:ea typeface="Exo 2"/>
                <a:cs typeface="Exo 2"/>
                <a:sym typeface="Exo 2"/>
              </a:rPr>
              <a:t>El micrófono del mBot2 está en la CyberPi.</a:t>
            </a:r>
          </a:p>
          <a:p>
            <a:pPr algn="ctr">
              <a:lnSpc>
                <a:spcPts val="1679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736239" y="787827"/>
            <a:ext cx="5672858" cy="473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27"/>
              </a:lnSpc>
            </a:pPr>
            <a:r>
              <a:rPr lang="en-US" sz="2734" b="true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6. PROGRAMA EL MBOT. PASO 3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06516" y="1650022"/>
            <a:ext cx="2295618" cy="10402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59080" indent="-129540" lvl="1">
              <a:lnSpc>
                <a:spcPts val="1679"/>
              </a:lnSpc>
              <a:buFont typeface="Arial"/>
              <a:buChar char="•"/>
            </a:pPr>
            <a:r>
              <a:rPr lang="en-US" sz="1200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Una vez conectado a Internet, comprueba que tu robot es capaz de interpretar órdenes a partir del reconocimiento de voz.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36239" y="1356603"/>
            <a:ext cx="3270717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b="true" sz="1200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Por a prueba el reconocimiento de voz: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545143" y="3745122"/>
            <a:ext cx="458648" cy="509609"/>
          </a:xfrm>
          <a:custGeom>
            <a:avLst/>
            <a:gdLst/>
            <a:ahLst/>
            <a:cxnLst/>
            <a:rect r="r" b="b" t="t" l="l"/>
            <a:pathLst>
              <a:path h="509609" w="458648">
                <a:moveTo>
                  <a:pt x="0" y="0"/>
                </a:moveTo>
                <a:lnTo>
                  <a:pt x="458648" y="0"/>
                </a:lnTo>
                <a:lnTo>
                  <a:pt x="458648" y="509609"/>
                </a:lnTo>
                <a:lnTo>
                  <a:pt x="0" y="50960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71484" y="2332377"/>
            <a:ext cx="5045791" cy="1370859"/>
          </a:xfrm>
          <a:custGeom>
            <a:avLst/>
            <a:gdLst/>
            <a:ahLst/>
            <a:cxnLst/>
            <a:rect r="r" b="b" t="t" l="l"/>
            <a:pathLst>
              <a:path h="1370859" w="5045791">
                <a:moveTo>
                  <a:pt x="0" y="0"/>
                </a:moveTo>
                <a:lnTo>
                  <a:pt x="5045791" y="0"/>
                </a:lnTo>
                <a:lnTo>
                  <a:pt x="5045791" y="1370859"/>
                </a:lnTo>
                <a:lnTo>
                  <a:pt x="0" y="137085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1349300" y="3444270"/>
            <a:ext cx="47625" cy="47625"/>
            <a:chOff x="0" y="0"/>
            <a:chExt cx="24218" cy="2421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4218" cy="24218"/>
            </a:xfrm>
            <a:custGeom>
              <a:avLst/>
              <a:gdLst/>
              <a:ahLst/>
              <a:cxnLst/>
              <a:rect r="r" b="b" t="t" l="l"/>
              <a:pathLst>
                <a:path h="24218" w="24218">
                  <a:moveTo>
                    <a:pt x="12109" y="0"/>
                  </a:moveTo>
                  <a:lnTo>
                    <a:pt x="12109" y="0"/>
                  </a:lnTo>
                  <a:cubicBezTo>
                    <a:pt x="18796" y="0"/>
                    <a:pt x="24218" y="5421"/>
                    <a:pt x="24218" y="12109"/>
                  </a:cubicBezTo>
                  <a:lnTo>
                    <a:pt x="24218" y="12109"/>
                  </a:lnTo>
                  <a:cubicBezTo>
                    <a:pt x="24218" y="15320"/>
                    <a:pt x="22942" y="18400"/>
                    <a:pt x="20671" y="20671"/>
                  </a:cubicBezTo>
                  <a:cubicBezTo>
                    <a:pt x="18400" y="22942"/>
                    <a:pt x="15320" y="24218"/>
                    <a:pt x="12109" y="24218"/>
                  </a:cubicBezTo>
                  <a:lnTo>
                    <a:pt x="12109" y="24218"/>
                  </a:lnTo>
                  <a:cubicBezTo>
                    <a:pt x="8897" y="24218"/>
                    <a:pt x="5817" y="22942"/>
                    <a:pt x="3547" y="20671"/>
                  </a:cubicBezTo>
                  <a:cubicBezTo>
                    <a:pt x="1276" y="18400"/>
                    <a:pt x="0" y="15320"/>
                    <a:pt x="0" y="12109"/>
                  </a:cubicBezTo>
                  <a:lnTo>
                    <a:pt x="0" y="12109"/>
                  </a:lnTo>
                  <a:cubicBezTo>
                    <a:pt x="0" y="8897"/>
                    <a:pt x="1276" y="5817"/>
                    <a:pt x="3547" y="3547"/>
                  </a:cubicBezTo>
                  <a:cubicBezTo>
                    <a:pt x="5817" y="1276"/>
                    <a:pt x="8897" y="0"/>
                    <a:pt x="12109" y="0"/>
                  </a:cubicBezTo>
                  <a:close/>
                </a:path>
              </a:pathLst>
            </a:custGeom>
            <a:solidFill>
              <a:srgbClr val="E5DAA0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19050"/>
              <a:ext cx="24218" cy="432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1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736239" y="787827"/>
            <a:ext cx="5672858" cy="473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27"/>
              </a:lnSpc>
            </a:pPr>
            <a:r>
              <a:rPr lang="en-US" sz="2734" b="true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7. PROGRAMA EL MBOT. PASO 4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36239" y="1369876"/>
            <a:ext cx="5285501" cy="84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59080" indent="-129540" lvl="1">
              <a:lnSpc>
                <a:spcPts val="1679"/>
              </a:lnSpc>
              <a:buFont typeface="Arial"/>
              <a:buChar char="•"/>
            </a:pPr>
            <a:r>
              <a:rPr lang="en-US" sz="1200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Finaliza la programación añadiendo condicionales.</a:t>
            </a:r>
          </a:p>
          <a:p>
            <a:pPr algn="l" marL="518160" indent="-172720" lvl="2">
              <a:lnSpc>
                <a:spcPts val="1679"/>
              </a:lnSpc>
              <a:buFont typeface="Arial"/>
              <a:buChar char="⚬"/>
            </a:pPr>
            <a:r>
              <a:rPr lang="en-US" sz="1200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Uno por cada </a:t>
            </a:r>
            <a:r>
              <a:rPr lang="en-US" sz="1200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uno de los movimientos que preparaste en la ficha 2. </a:t>
            </a:r>
          </a:p>
          <a:p>
            <a:pPr algn="l" marL="518160" indent="-172720" lvl="2">
              <a:lnSpc>
                <a:spcPts val="1679"/>
              </a:lnSpc>
              <a:buFont typeface="Arial"/>
              <a:buChar char="⚬"/>
            </a:pPr>
            <a:r>
              <a:rPr lang="en-US" sz="1200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Añádelo a la programación del paso 3 anterior para obtener el código completo.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78372" y="4006128"/>
            <a:ext cx="4559202" cy="2486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ED168B"/>
                </a:solidFill>
                <a:latin typeface="Exo 2 Bold"/>
                <a:ea typeface="Exo 2 Bold"/>
                <a:cs typeface="Exo 2 Bold"/>
                <a:sym typeface="Exo 2 Bold"/>
              </a:rPr>
              <a:t>¡Vamos, ya casi tienes el robot a tus órdenes!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293925" y="2341066"/>
            <a:ext cx="972149" cy="1222829"/>
          </a:xfrm>
          <a:custGeom>
            <a:avLst/>
            <a:gdLst/>
            <a:ahLst/>
            <a:cxnLst/>
            <a:rect r="r" b="b" t="t" l="l"/>
            <a:pathLst>
              <a:path h="1222829" w="972149">
                <a:moveTo>
                  <a:pt x="0" y="0"/>
                </a:moveTo>
                <a:lnTo>
                  <a:pt x="972150" y="0"/>
                </a:lnTo>
                <a:lnTo>
                  <a:pt x="972150" y="1222829"/>
                </a:lnTo>
                <a:lnTo>
                  <a:pt x="0" y="122282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12930" y="1464589"/>
            <a:ext cx="5646740" cy="932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0"/>
              </a:lnSpc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¿Aún no has conseguido que tu robot te obedezca?</a:t>
            </a:r>
          </a:p>
          <a:p>
            <a:pPr algn="ctr">
              <a:lnSpc>
                <a:spcPts val="1840"/>
              </a:lnSpc>
            </a:pPr>
          </a:p>
          <a:p>
            <a:pPr algn="ctr">
              <a:lnSpc>
                <a:spcPts val="1980"/>
              </a:lnSpc>
            </a:pPr>
            <a:r>
              <a:rPr lang="en-US" sz="1414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Pide a tu profesor/a que te de una posible solución y...</a:t>
            </a:r>
          </a:p>
          <a:p>
            <a:pPr algn="ctr">
              <a:lnSpc>
                <a:spcPts val="1840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812589" y="787827"/>
            <a:ext cx="3867009" cy="496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7"/>
              </a:lnSpc>
            </a:pPr>
            <a:r>
              <a:rPr lang="en-US" b="true" sz="29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8. SOLUCIÓN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619277" y="3725861"/>
            <a:ext cx="5142263" cy="244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80"/>
              </a:lnSpc>
            </a:pPr>
            <a:r>
              <a:rPr lang="en-US" sz="1414" b="true">
                <a:solidFill>
                  <a:srgbClr val="E52687"/>
                </a:solidFill>
                <a:latin typeface="Exo 2 Bold"/>
                <a:ea typeface="Exo 2 Bold"/>
                <a:cs typeface="Exo 2 Bold"/>
                <a:sym typeface="Exo 2 Bold"/>
              </a:rPr>
              <a:t>¡Comprueba que el programa actúa como tú quieres!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DAGZudm69yA</dc:identifier>
  <dcterms:modified xsi:type="dcterms:W3CDTF">2011-08-01T06:04:30Z</dcterms:modified>
  <cp:revision>1</cp:revision>
  <dc:title>mbot2</dc:title>
</cp:coreProperties>
</file>