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8288000" cy="10287000"/>
  <p:notesSz cx="6858000" cy="9144000"/>
  <p:embeddedFontLst>
    <p:embeddedFont>
      <p:font typeface="Calibri" panose="020F0502020204030204" pitchFamily="34" charset="0"/>
      <p:regular r:id="rId18"/>
      <p:bold r:id="rId19"/>
      <p:italic r:id="rId20"/>
      <p:boldItalic r:id="rId21"/>
    </p:embeddedFont>
    <p:embeddedFont>
      <p:font typeface="Montserrat Classic" panose="020B0604020202020204" charset="0"/>
      <p:regular r:id="rId22"/>
    </p:embeddedFont>
    <p:embeddedFont>
      <p:font typeface="Montserrat Classic Bold" panose="020B0604020202020204" charset="0"/>
      <p:regular r:id="rId23"/>
    </p:embeddedFont>
    <p:embeddedFont>
      <p:font typeface="Open Sans" panose="020B0606030504020204" pitchFamily="34" charset="0"/>
      <p:regular r:id="rId24"/>
      <p:bold r:id="rId25"/>
      <p:italic r:id="rId26"/>
      <p:boldItalic r:id="rId27"/>
    </p:embeddedFont>
    <p:embeddedFont>
      <p:font typeface="Open Sans Bold" panose="020B0806030504020204" charset="0"/>
      <p:regular r:id="rId28"/>
    </p:embeddedFont>
    <p:embeddedFont>
      <p:font typeface="Open Sans Bold Italics"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2" d="100"/>
          <a:sy n="42" d="100"/>
        </p:scale>
        <p:origin x="78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028700"/>
            <a:ext cx="13730490" cy="2395576"/>
            <a:chOff x="0" y="0"/>
            <a:chExt cx="2039450" cy="355826"/>
          </a:xfrm>
        </p:grpSpPr>
        <p:sp>
          <p:nvSpPr>
            <p:cNvPr id="3" name="Freeform 3"/>
            <p:cNvSpPr/>
            <p:nvPr/>
          </p:nvSpPr>
          <p:spPr>
            <a:xfrm>
              <a:off x="0" y="0"/>
              <a:ext cx="2039451" cy="355826"/>
            </a:xfrm>
            <a:custGeom>
              <a:avLst/>
              <a:gdLst/>
              <a:ahLst/>
              <a:cxnLst/>
              <a:rect l="l" t="t" r="r" b="b"/>
              <a:pathLst>
                <a:path w="2039451" h="355826">
                  <a:moveTo>
                    <a:pt x="0" y="0"/>
                  </a:moveTo>
                  <a:lnTo>
                    <a:pt x="2039451" y="0"/>
                  </a:lnTo>
                  <a:lnTo>
                    <a:pt x="2039451" y="355826"/>
                  </a:lnTo>
                  <a:lnTo>
                    <a:pt x="0" y="355826"/>
                  </a:lnTo>
                  <a:close/>
                </a:path>
              </a:pathLst>
            </a:custGeom>
            <a:solidFill>
              <a:srgbClr val="15064D"/>
            </a:solidFill>
          </p:spPr>
        </p:sp>
      </p:grpSp>
      <p:pic>
        <p:nvPicPr>
          <p:cNvPr id="4" name="Picture 4"/>
          <p:cNvPicPr>
            <a:picLocks noChangeAspect="1"/>
          </p:cNvPicPr>
          <p:nvPr/>
        </p:nvPicPr>
        <p:blipFill>
          <a:blip r:embed="rId2"/>
          <a:srcRect l="19149" r="19149"/>
          <a:stretch>
            <a:fillRect/>
          </a:stretch>
        </p:blipFill>
        <p:spPr>
          <a:xfrm>
            <a:off x="2897532" y="971550"/>
            <a:ext cx="5077724" cy="8229600"/>
          </a:xfrm>
          <a:prstGeom prst="rect">
            <a:avLst/>
          </a:prstGeom>
        </p:spPr>
      </p:pic>
      <p:sp>
        <p:nvSpPr>
          <p:cNvPr id="5" name="AutoShape 5"/>
          <p:cNvSpPr/>
          <p:nvPr/>
        </p:nvSpPr>
        <p:spPr>
          <a:xfrm rot="5400000" flipV="1">
            <a:off x="12333298" y="1687504"/>
            <a:ext cx="3386175" cy="11171"/>
          </a:xfrm>
          <a:prstGeom prst="line">
            <a:avLst/>
          </a:prstGeom>
          <a:ln w="76200" cap="rnd">
            <a:solidFill>
              <a:srgbClr val="9E004D"/>
            </a:solidFill>
            <a:prstDash val="solid"/>
            <a:headEnd type="none" w="sm" len="sm"/>
            <a:tailEnd type="none" w="sm" len="sm"/>
          </a:ln>
        </p:spPr>
      </p:sp>
      <p:grpSp>
        <p:nvGrpSpPr>
          <p:cNvPr id="6" name="Group 6"/>
          <p:cNvGrpSpPr/>
          <p:nvPr/>
        </p:nvGrpSpPr>
        <p:grpSpPr>
          <a:xfrm>
            <a:off x="14367279" y="1028700"/>
            <a:ext cx="3920721" cy="2395576"/>
            <a:chOff x="0" y="0"/>
            <a:chExt cx="582362" cy="355826"/>
          </a:xfrm>
        </p:grpSpPr>
        <p:sp>
          <p:nvSpPr>
            <p:cNvPr id="7" name="Freeform 7"/>
            <p:cNvSpPr/>
            <p:nvPr/>
          </p:nvSpPr>
          <p:spPr>
            <a:xfrm>
              <a:off x="0" y="0"/>
              <a:ext cx="582362" cy="355826"/>
            </a:xfrm>
            <a:custGeom>
              <a:avLst/>
              <a:gdLst/>
              <a:ahLst/>
              <a:cxnLst/>
              <a:rect l="l" t="t" r="r" b="b"/>
              <a:pathLst>
                <a:path w="582362" h="355826">
                  <a:moveTo>
                    <a:pt x="0" y="0"/>
                  </a:moveTo>
                  <a:lnTo>
                    <a:pt x="582362" y="0"/>
                  </a:lnTo>
                  <a:lnTo>
                    <a:pt x="582362" y="355826"/>
                  </a:lnTo>
                  <a:lnTo>
                    <a:pt x="0" y="355826"/>
                  </a:lnTo>
                  <a:close/>
                </a:path>
              </a:pathLst>
            </a:custGeom>
            <a:solidFill>
              <a:srgbClr val="B90B3A"/>
            </a:solidFill>
          </p:spPr>
        </p:sp>
      </p:grpSp>
      <p:sp>
        <p:nvSpPr>
          <p:cNvPr id="8" name="TextBox 8"/>
          <p:cNvSpPr txBox="1"/>
          <p:nvPr/>
        </p:nvSpPr>
        <p:spPr>
          <a:xfrm>
            <a:off x="13483872" y="9465673"/>
            <a:ext cx="3651603" cy="389255"/>
          </a:xfrm>
          <a:prstGeom prst="rect">
            <a:avLst/>
          </a:prstGeom>
        </p:spPr>
        <p:txBody>
          <a:bodyPr lIns="0" tIns="0" rIns="0" bIns="0" rtlCol="0" anchor="t">
            <a:spAutoFit/>
          </a:bodyPr>
          <a:lstStyle/>
          <a:p>
            <a:pPr>
              <a:lnSpc>
                <a:spcPts val="3220"/>
              </a:lnSpc>
            </a:pPr>
            <a:r>
              <a:rPr lang="en-US" sz="2300">
                <a:solidFill>
                  <a:srgbClr val="000000"/>
                </a:solidFill>
                <a:latin typeface="Open Sans"/>
              </a:rPr>
              <a:t>ÁREA SOCIAL ITINERANTE</a:t>
            </a:r>
          </a:p>
        </p:txBody>
      </p:sp>
      <p:sp>
        <p:nvSpPr>
          <p:cNvPr id="9" name="TextBox 9"/>
          <p:cNvSpPr txBox="1"/>
          <p:nvPr/>
        </p:nvSpPr>
        <p:spPr>
          <a:xfrm>
            <a:off x="12537088" y="8899525"/>
            <a:ext cx="4722212" cy="431800"/>
          </a:xfrm>
          <a:prstGeom prst="rect">
            <a:avLst/>
          </a:prstGeom>
        </p:spPr>
        <p:txBody>
          <a:bodyPr lIns="0" tIns="0" rIns="0" bIns="0" rtlCol="0" anchor="t">
            <a:spAutoFit/>
          </a:bodyPr>
          <a:lstStyle/>
          <a:p>
            <a:pPr algn="r">
              <a:lnSpc>
                <a:spcPts val="3500"/>
              </a:lnSpc>
            </a:pPr>
            <a:r>
              <a:rPr lang="en-US" sz="2500">
                <a:solidFill>
                  <a:srgbClr val="000000"/>
                </a:solidFill>
                <a:latin typeface="Open Sans Bold"/>
              </a:rPr>
              <a:t>MARTA SÁNCHEZ AYLLÓN</a:t>
            </a:r>
          </a:p>
        </p:txBody>
      </p:sp>
      <p:sp>
        <p:nvSpPr>
          <p:cNvPr id="10" name="TextBox 10"/>
          <p:cNvSpPr txBox="1"/>
          <p:nvPr/>
        </p:nvSpPr>
        <p:spPr>
          <a:xfrm>
            <a:off x="8791039" y="4676719"/>
            <a:ext cx="8468261" cy="3134346"/>
          </a:xfrm>
          <a:prstGeom prst="rect">
            <a:avLst/>
          </a:prstGeom>
        </p:spPr>
        <p:txBody>
          <a:bodyPr lIns="0" tIns="0" rIns="0" bIns="0" rtlCol="0" anchor="t">
            <a:spAutoFit/>
          </a:bodyPr>
          <a:lstStyle/>
          <a:p>
            <a:pPr algn="ctr">
              <a:lnSpc>
                <a:spcPts val="12024"/>
              </a:lnSpc>
            </a:pPr>
            <a:r>
              <a:rPr lang="en-US" sz="12024" spc="-480" dirty="0" err="1">
                <a:solidFill>
                  <a:srgbClr val="15064D"/>
                </a:solidFill>
                <a:latin typeface="Montserrat Classic"/>
              </a:rPr>
              <a:t>Calzada</a:t>
            </a:r>
            <a:r>
              <a:rPr lang="en-US" sz="12024" spc="-480" dirty="0">
                <a:solidFill>
                  <a:srgbClr val="15064D"/>
                </a:solidFill>
                <a:latin typeface="Montserrat Classic"/>
              </a:rPr>
              <a:t> de Calatrava</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77357" y="644267"/>
            <a:ext cx="15785543" cy="2028415"/>
          </a:xfrm>
          <a:prstGeom prst="rect">
            <a:avLst/>
          </a:prstGeom>
        </p:spPr>
        <p:txBody>
          <a:bodyPr lIns="0" tIns="0" rIns="0" bIns="0" rtlCol="0" anchor="t">
            <a:spAutoFit/>
          </a:bodyPr>
          <a:lstStyle/>
          <a:p>
            <a:pPr>
              <a:lnSpc>
                <a:spcPts val="7858"/>
              </a:lnSpc>
            </a:pPr>
            <a:r>
              <a:rPr lang="en-US" sz="7858" spc="-314">
                <a:solidFill>
                  <a:srgbClr val="15064D"/>
                </a:solidFill>
                <a:latin typeface="Montserrat Classic"/>
              </a:rPr>
              <a:t>Educación para la convivencia en igualdad: Educación adulta</a:t>
            </a:r>
          </a:p>
        </p:txBody>
      </p:sp>
      <p:grpSp>
        <p:nvGrpSpPr>
          <p:cNvPr id="3" name="Group 3"/>
          <p:cNvGrpSpPr/>
          <p:nvPr/>
        </p:nvGrpSpPr>
        <p:grpSpPr>
          <a:xfrm>
            <a:off x="1068319" y="3085868"/>
            <a:ext cx="2057632" cy="2057632"/>
            <a:chOff x="0" y="0"/>
            <a:chExt cx="660400" cy="660400"/>
          </a:xfrm>
        </p:grpSpPr>
        <p:sp>
          <p:nvSpPr>
            <p:cNvPr id="4" name="Freeform 4"/>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9E004D"/>
            </a:solidFill>
          </p:spPr>
        </p:sp>
      </p:grpSp>
      <p:sp>
        <p:nvSpPr>
          <p:cNvPr id="5" name="TextBox 5"/>
          <p:cNvSpPr txBox="1"/>
          <p:nvPr/>
        </p:nvSpPr>
        <p:spPr>
          <a:xfrm>
            <a:off x="600720" y="3073454"/>
            <a:ext cx="2992830" cy="1863386"/>
          </a:xfrm>
          <a:prstGeom prst="rect">
            <a:avLst/>
          </a:prstGeom>
        </p:spPr>
        <p:txBody>
          <a:bodyPr lIns="0" tIns="0" rIns="0" bIns="0" rtlCol="0" anchor="t">
            <a:spAutoFit/>
          </a:bodyPr>
          <a:lstStyle/>
          <a:p>
            <a:pPr algn="ctr">
              <a:lnSpc>
                <a:spcPts val="15649"/>
              </a:lnSpc>
            </a:pPr>
            <a:r>
              <a:rPr lang="en-US" sz="11178">
                <a:solidFill>
                  <a:srgbClr val="F2EDDB"/>
                </a:solidFill>
                <a:latin typeface="Open Sans"/>
              </a:rPr>
              <a:t>3</a:t>
            </a:r>
          </a:p>
        </p:txBody>
      </p:sp>
      <p:sp>
        <p:nvSpPr>
          <p:cNvPr id="6" name="TextBox 6"/>
          <p:cNvSpPr txBox="1"/>
          <p:nvPr/>
        </p:nvSpPr>
        <p:spPr>
          <a:xfrm>
            <a:off x="3612600" y="3320782"/>
            <a:ext cx="13658148" cy="5793105"/>
          </a:xfrm>
          <a:prstGeom prst="rect">
            <a:avLst/>
          </a:prstGeom>
        </p:spPr>
        <p:txBody>
          <a:bodyPr lIns="0" tIns="0" rIns="0" bIns="0" rtlCol="0" anchor="t">
            <a:spAutoFit/>
          </a:bodyPr>
          <a:lstStyle/>
          <a:p>
            <a:pPr>
              <a:lnSpc>
                <a:spcPts val="4620"/>
              </a:lnSpc>
            </a:pPr>
            <a:r>
              <a:rPr lang="en-US" sz="3300">
                <a:solidFill>
                  <a:srgbClr val="000000"/>
                </a:solidFill>
                <a:latin typeface="Open Sans Bold"/>
              </a:rPr>
              <a:t>El CM imparte módulos de sensibilización en materia de igualdad de oportunidades y contra la violencia de género en la mayoría de ciclos formativos para capacitación de profesionales que se programan en los municipios en los que desarrolla su actividad. Entre sus contenidos encontramos: medidas legislativas en materia de igualdad y contra la violencia de género, conceptos básicos, igualdad de oportunidades entre hombres y mujeres, lenguaje no sexista, proceso de la violencia de género en la pareja, consecuencias en las víctimas, intervención, recursos gestionados por el IM, etc. </a:t>
            </a:r>
          </a:p>
        </p:txBody>
      </p:sp>
      <p:sp>
        <p:nvSpPr>
          <p:cNvPr id="7" name="AutoShape 7"/>
          <p:cNvSpPr/>
          <p:nvPr/>
        </p:nvSpPr>
        <p:spPr>
          <a:xfrm rot="-5400000">
            <a:off x="-2333933" y="6418845"/>
            <a:ext cx="6751679" cy="0"/>
          </a:xfrm>
          <a:prstGeom prst="line">
            <a:avLst/>
          </a:prstGeom>
          <a:ln w="28575" cap="rnd">
            <a:solidFill>
              <a:srgbClr val="B90B3A"/>
            </a:solidFill>
            <a:prstDash val="solid"/>
            <a:headEnd type="none" w="sm" len="sm"/>
            <a:tailEnd type="none" w="sm" len="sm"/>
          </a:ln>
        </p:spPr>
      </p:sp>
      <p:sp>
        <p:nvSpPr>
          <p:cNvPr id="8" name="AutoShape 8"/>
          <p:cNvSpPr/>
          <p:nvPr/>
        </p:nvSpPr>
        <p:spPr>
          <a:xfrm rot="-5400000">
            <a:off x="2058474" y="4095634"/>
            <a:ext cx="2200507" cy="0"/>
          </a:xfrm>
          <a:prstGeom prst="line">
            <a:avLst/>
          </a:prstGeom>
          <a:ln w="28575" cap="rnd">
            <a:solidFill>
              <a:srgbClr val="B90B3A"/>
            </a:solidFill>
            <a:prstDash val="solid"/>
            <a:headEnd type="none" w="sm" len="sm"/>
            <a:tailEnd type="none" w="sm" len="sm"/>
          </a:ln>
        </p:spPr>
      </p:sp>
      <p:sp>
        <p:nvSpPr>
          <p:cNvPr id="9" name="AutoShape 9"/>
          <p:cNvSpPr/>
          <p:nvPr/>
        </p:nvSpPr>
        <p:spPr>
          <a:xfrm rot="-5400000">
            <a:off x="14422848" y="6418949"/>
            <a:ext cx="6694737" cy="0"/>
          </a:xfrm>
          <a:prstGeom prst="line">
            <a:avLst/>
          </a:prstGeom>
          <a:ln w="28575" cap="rnd">
            <a:solidFill>
              <a:srgbClr val="B90B3A"/>
            </a:solidFill>
            <a:prstDash val="solid"/>
            <a:headEnd type="none" w="sm" len="sm"/>
            <a:tailEnd type="none" w="sm" len="sm"/>
          </a:ln>
        </p:spPr>
      </p:sp>
      <p:sp>
        <p:nvSpPr>
          <p:cNvPr id="10" name="AutoShape 10"/>
          <p:cNvSpPr/>
          <p:nvPr/>
        </p:nvSpPr>
        <p:spPr>
          <a:xfrm>
            <a:off x="1068319" y="3009668"/>
            <a:ext cx="16688691" cy="0"/>
          </a:xfrm>
          <a:prstGeom prst="line">
            <a:avLst/>
          </a:prstGeom>
          <a:ln w="28575" cap="rnd">
            <a:solidFill>
              <a:srgbClr val="B90B3A"/>
            </a:solidFill>
            <a:prstDash val="solid"/>
            <a:headEnd type="none" w="sm" len="sm"/>
            <a:tailEnd type="none" w="sm" len="sm"/>
          </a:ln>
        </p:spPr>
      </p:sp>
      <p:sp>
        <p:nvSpPr>
          <p:cNvPr id="11" name="AutoShape 11"/>
          <p:cNvSpPr/>
          <p:nvPr/>
        </p:nvSpPr>
        <p:spPr>
          <a:xfrm>
            <a:off x="1068319" y="5181600"/>
            <a:ext cx="2057632" cy="0"/>
          </a:xfrm>
          <a:prstGeom prst="line">
            <a:avLst/>
          </a:prstGeom>
          <a:ln w="28575" cap="rnd">
            <a:solidFill>
              <a:srgbClr val="B90B3A"/>
            </a:solidFill>
            <a:prstDash val="solid"/>
            <a:headEnd type="none" w="sm" len="sm"/>
            <a:tailEnd type="none" w="sm" len="sm"/>
          </a:ln>
        </p:spPr>
      </p:sp>
      <p:sp>
        <p:nvSpPr>
          <p:cNvPr id="12" name="AutoShape 12"/>
          <p:cNvSpPr/>
          <p:nvPr/>
        </p:nvSpPr>
        <p:spPr>
          <a:xfrm>
            <a:off x="1028700" y="9780605"/>
            <a:ext cx="16754723" cy="0"/>
          </a:xfrm>
          <a:prstGeom prst="line">
            <a:avLst/>
          </a:prstGeom>
          <a:ln w="28575" cap="rnd">
            <a:solidFill>
              <a:srgbClr val="B90B3A"/>
            </a:solidFill>
            <a:prstDash val="solid"/>
            <a:headEnd type="none" w="sm" len="sm"/>
            <a:tailEnd type="none" w="sm" len="sm"/>
          </a:ln>
        </p:spPr>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77357" y="644267"/>
            <a:ext cx="15785543" cy="2028415"/>
          </a:xfrm>
          <a:prstGeom prst="rect">
            <a:avLst/>
          </a:prstGeom>
        </p:spPr>
        <p:txBody>
          <a:bodyPr lIns="0" tIns="0" rIns="0" bIns="0" rtlCol="0" anchor="t">
            <a:spAutoFit/>
          </a:bodyPr>
          <a:lstStyle/>
          <a:p>
            <a:pPr>
              <a:lnSpc>
                <a:spcPts val="7858"/>
              </a:lnSpc>
            </a:pPr>
            <a:r>
              <a:rPr lang="en-US" sz="7858" spc="-314">
                <a:solidFill>
                  <a:srgbClr val="15064D"/>
                </a:solidFill>
                <a:latin typeface="Montserrat Classic"/>
              </a:rPr>
              <a:t>Educación en la diversidad sexual y de género.</a:t>
            </a:r>
          </a:p>
        </p:txBody>
      </p:sp>
      <p:grpSp>
        <p:nvGrpSpPr>
          <p:cNvPr id="3" name="Group 3"/>
          <p:cNvGrpSpPr/>
          <p:nvPr/>
        </p:nvGrpSpPr>
        <p:grpSpPr>
          <a:xfrm>
            <a:off x="1068319" y="3085868"/>
            <a:ext cx="2057632" cy="2057632"/>
            <a:chOff x="0" y="0"/>
            <a:chExt cx="660400" cy="660400"/>
          </a:xfrm>
        </p:grpSpPr>
        <p:sp>
          <p:nvSpPr>
            <p:cNvPr id="4" name="Freeform 4"/>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9E004D"/>
            </a:solidFill>
          </p:spPr>
        </p:sp>
      </p:grpSp>
      <p:sp>
        <p:nvSpPr>
          <p:cNvPr id="5" name="TextBox 5"/>
          <p:cNvSpPr txBox="1"/>
          <p:nvPr/>
        </p:nvSpPr>
        <p:spPr>
          <a:xfrm>
            <a:off x="600720" y="3073454"/>
            <a:ext cx="2992830" cy="1863386"/>
          </a:xfrm>
          <a:prstGeom prst="rect">
            <a:avLst/>
          </a:prstGeom>
        </p:spPr>
        <p:txBody>
          <a:bodyPr lIns="0" tIns="0" rIns="0" bIns="0" rtlCol="0" anchor="t">
            <a:spAutoFit/>
          </a:bodyPr>
          <a:lstStyle/>
          <a:p>
            <a:pPr algn="ctr">
              <a:lnSpc>
                <a:spcPts val="15649"/>
              </a:lnSpc>
            </a:pPr>
            <a:r>
              <a:rPr lang="en-US" sz="11178">
                <a:solidFill>
                  <a:srgbClr val="F2EDDB"/>
                </a:solidFill>
                <a:latin typeface="Open Sans"/>
              </a:rPr>
              <a:t>4</a:t>
            </a:r>
          </a:p>
        </p:txBody>
      </p:sp>
      <p:sp>
        <p:nvSpPr>
          <p:cNvPr id="6" name="TextBox 6"/>
          <p:cNvSpPr txBox="1"/>
          <p:nvPr/>
        </p:nvSpPr>
        <p:spPr>
          <a:xfrm>
            <a:off x="3612600" y="3320782"/>
            <a:ext cx="13658148" cy="5212080"/>
          </a:xfrm>
          <a:prstGeom prst="rect">
            <a:avLst/>
          </a:prstGeom>
        </p:spPr>
        <p:txBody>
          <a:bodyPr lIns="0" tIns="0" rIns="0" bIns="0" rtlCol="0" anchor="t">
            <a:spAutoFit/>
          </a:bodyPr>
          <a:lstStyle/>
          <a:p>
            <a:pPr>
              <a:lnSpc>
                <a:spcPts val="4620"/>
              </a:lnSpc>
            </a:pPr>
            <a:r>
              <a:rPr lang="en-US" sz="3300">
                <a:solidFill>
                  <a:srgbClr val="000000"/>
                </a:solidFill>
                <a:latin typeface="Open Sans Bold"/>
              </a:rPr>
              <a:t>En este proyecto se aglutinan todas aquellas actividades y actuación para sensibilización sobre la igualdad de género y la educación en diversidad sexual y de género. Este tema se tratará de manera transversal en las diferentes actuaciones del centro como charlas y talleres educativos, grupos de mujer y salud, módulos de formación, etc. pero consideramos necesario incluir actividades específicas en torno a al Día LGTBI+ para la divulgación y visibilización de modelos respetuosos con diversidad.</a:t>
            </a:r>
          </a:p>
        </p:txBody>
      </p:sp>
      <p:sp>
        <p:nvSpPr>
          <p:cNvPr id="7" name="AutoShape 7"/>
          <p:cNvSpPr/>
          <p:nvPr/>
        </p:nvSpPr>
        <p:spPr>
          <a:xfrm rot="-5400000">
            <a:off x="-2333933" y="6418845"/>
            <a:ext cx="6751679" cy="0"/>
          </a:xfrm>
          <a:prstGeom prst="line">
            <a:avLst/>
          </a:prstGeom>
          <a:ln w="28575" cap="rnd">
            <a:solidFill>
              <a:srgbClr val="B90B3A"/>
            </a:solidFill>
            <a:prstDash val="solid"/>
            <a:headEnd type="none" w="sm" len="sm"/>
            <a:tailEnd type="none" w="sm" len="sm"/>
          </a:ln>
        </p:spPr>
      </p:sp>
      <p:sp>
        <p:nvSpPr>
          <p:cNvPr id="8" name="AutoShape 8"/>
          <p:cNvSpPr/>
          <p:nvPr/>
        </p:nvSpPr>
        <p:spPr>
          <a:xfrm rot="-5400000">
            <a:off x="2058474" y="4095634"/>
            <a:ext cx="2200507" cy="0"/>
          </a:xfrm>
          <a:prstGeom prst="line">
            <a:avLst/>
          </a:prstGeom>
          <a:ln w="28575" cap="rnd">
            <a:solidFill>
              <a:srgbClr val="B90B3A"/>
            </a:solidFill>
            <a:prstDash val="solid"/>
            <a:headEnd type="none" w="sm" len="sm"/>
            <a:tailEnd type="none" w="sm" len="sm"/>
          </a:ln>
        </p:spPr>
      </p:sp>
      <p:sp>
        <p:nvSpPr>
          <p:cNvPr id="9" name="AutoShape 9"/>
          <p:cNvSpPr/>
          <p:nvPr/>
        </p:nvSpPr>
        <p:spPr>
          <a:xfrm rot="-5400000">
            <a:off x="14422848" y="6418949"/>
            <a:ext cx="6694737" cy="0"/>
          </a:xfrm>
          <a:prstGeom prst="line">
            <a:avLst/>
          </a:prstGeom>
          <a:ln w="28575" cap="rnd">
            <a:solidFill>
              <a:srgbClr val="B90B3A"/>
            </a:solidFill>
            <a:prstDash val="solid"/>
            <a:headEnd type="none" w="sm" len="sm"/>
            <a:tailEnd type="none" w="sm" len="sm"/>
          </a:ln>
        </p:spPr>
      </p:sp>
      <p:sp>
        <p:nvSpPr>
          <p:cNvPr id="10" name="AutoShape 10"/>
          <p:cNvSpPr/>
          <p:nvPr/>
        </p:nvSpPr>
        <p:spPr>
          <a:xfrm>
            <a:off x="1068319" y="3009668"/>
            <a:ext cx="16688691" cy="0"/>
          </a:xfrm>
          <a:prstGeom prst="line">
            <a:avLst/>
          </a:prstGeom>
          <a:ln w="28575" cap="rnd">
            <a:solidFill>
              <a:srgbClr val="B90B3A"/>
            </a:solidFill>
            <a:prstDash val="solid"/>
            <a:headEnd type="none" w="sm" len="sm"/>
            <a:tailEnd type="none" w="sm" len="sm"/>
          </a:ln>
        </p:spPr>
      </p:sp>
      <p:sp>
        <p:nvSpPr>
          <p:cNvPr id="11" name="AutoShape 11"/>
          <p:cNvSpPr/>
          <p:nvPr/>
        </p:nvSpPr>
        <p:spPr>
          <a:xfrm>
            <a:off x="1068319" y="5181600"/>
            <a:ext cx="2057632" cy="0"/>
          </a:xfrm>
          <a:prstGeom prst="line">
            <a:avLst/>
          </a:prstGeom>
          <a:ln w="28575" cap="rnd">
            <a:solidFill>
              <a:srgbClr val="B90B3A"/>
            </a:solidFill>
            <a:prstDash val="solid"/>
            <a:headEnd type="none" w="sm" len="sm"/>
            <a:tailEnd type="none" w="sm" len="sm"/>
          </a:ln>
        </p:spPr>
      </p:sp>
      <p:sp>
        <p:nvSpPr>
          <p:cNvPr id="12" name="AutoShape 12"/>
          <p:cNvSpPr/>
          <p:nvPr/>
        </p:nvSpPr>
        <p:spPr>
          <a:xfrm>
            <a:off x="1028700" y="9780605"/>
            <a:ext cx="16754723" cy="0"/>
          </a:xfrm>
          <a:prstGeom prst="line">
            <a:avLst/>
          </a:prstGeom>
          <a:ln w="28575" cap="rnd">
            <a:solidFill>
              <a:srgbClr val="B90B3A"/>
            </a:solidFill>
            <a:prstDash val="solid"/>
            <a:headEnd type="none" w="sm" len="sm"/>
            <a:tailEnd type="none" w="sm" len="sm"/>
          </a:ln>
        </p:spPr>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936980" y="2382350"/>
            <a:ext cx="5236135" cy="2507208"/>
          </a:xfrm>
          <a:prstGeom prst="rect">
            <a:avLst/>
          </a:prstGeom>
        </p:spPr>
        <p:txBody>
          <a:bodyPr lIns="0" tIns="0" rIns="0" bIns="0" rtlCol="0" anchor="t">
            <a:spAutoFit/>
          </a:bodyPr>
          <a:lstStyle/>
          <a:p>
            <a:pPr>
              <a:lnSpc>
                <a:spcPts val="6458"/>
              </a:lnSpc>
            </a:pPr>
            <a:r>
              <a:rPr lang="en-US" sz="6458" spc="-258">
                <a:solidFill>
                  <a:srgbClr val="15064D"/>
                </a:solidFill>
                <a:latin typeface="Montserrat Classic"/>
              </a:rPr>
              <a:t>MUJER Y NIÑA EN LA CIENCIA</a:t>
            </a:r>
          </a:p>
        </p:txBody>
      </p:sp>
      <p:sp>
        <p:nvSpPr>
          <p:cNvPr id="3" name="AutoShape 3"/>
          <p:cNvSpPr/>
          <p:nvPr/>
        </p:nvSpPr>
        <p:spPr>
          <a:xfrm rot="-5404202">
            <a:off x="-2852632" y="5286472"/>
            <a:ext cx="7791239" cy="0"/>
          </a:xfrm>
          <a:prstGeom prst="line">
            <a:avLst/>
          </a:prstGeom>
          <a:ln w="152400" cap="rnd">
            <a:solidFill>
              <a:srgbClr val="9E004D"/>
            </a:solidFill>
            <a:prstDash val="solid"/>
            <a:headEnd type="none" w="sm" len="sm"/>
            <a:tailEnd type="none" w="sm" len="sm"/>
          </a:ln>
        </p:spPr>
      </p:sp>
      <p:grpSp>
        <p:nvGrpSpPr>
          <p:cNvPr id="4" name="Group 4"/>
          <p:cNvGrpSpPr/>
          <p:nvPr/>
        </p:nvGrpSpPr>
        <p:grpSpPr>
          <a:xfrm>
            <a:off x="11075858" y="0"/>
            <a:ext cx="7212142" cy="10287000"/>
            <a:chOff x="0" y="0"/>
            <a:chExt cx="1071251" cy="1527974"/>
          </a:xfrm>
        </p:grpSpPr>
        <p:sp>
          <p:nvSpPr>
            <p:cNvPr id="5" name="Freeform 5"/>
            <p:cNvSpPr/>
            <p:nvPr/>
          </p:nvSpPr>
          <p:spPr>
            <a:xfrm>
              <a:off x="0" y="0"/>
              <a:ext cx="1071251" cy="1527974"/>
            </a:xfrm>
            <a:custGeom>
              <a:avLst/>
              <a:gdLst/>
              <a:ahLst/>
              <a:cxnLst/>
              <a:rect l="l" t="t" r="r" b="b"/>
              <a:pathLst>
                <a:path w="1071251" h="1527974">
                  <a:moveTo>
                    <a:pt x="0" y="0"/>
                  </a:moveTo>
                  <a:lnTo>
                    <a:pt x="1071251" y="0"/>
                  </a:lnTo>
                  <a:lnTo>
                    <a:pt x="1071251" y="1527974"/>
                  </a:lnTo>
                  <a:lnTo>
                    <a:pt x="0" y="1527974"/>
                  </a:lnTo>
                  <a:close/>
                </a:path>
              </a:pathLst>
            </a:custGeom>
            <a:solidFill>
              <a:srgbClr val="C0C2D4">
                <a:alpha val="72941"/>
              </a:srgbClr>
            </a:solidFill>
          </p:spPr>
        </p:sp>
      </p:grpSp>
      <p:pic>
        <p:nvPicPr>
          <p:cNvPr id="6" name="Picture 6"/>
          <p:cNvPicPr>
            <a:picLocks noChangeAspect="1"/>
          </p:cNvPicPr>
          <p:nvPr/>
        </p:nvPicPr>
        <p:blipFill>
          <a:blip r:embed="rId2"/>
          <a:srcRect/>
          <a:stretch>
            <a:fillRect/>
          </a:stretch>
        </p:blipFill>
        <p:spPr>
          <a:xfrm>
            <a:off x="5831238" y="6131878"/>
            <a:ext cx="10489239" cy="3126422"/>
          </a:xfrm>
          <a:prstGeom prst="rect">
            <a:avLst/>
          </a:prstGeom>
        </p:spPr>
      </p:pic>
      <p:pic>
        <p:nvPicPr>
          <p:cNvPr id="7" name="Picture 7"/>
          <p:cNvPicPr>
            <a:picLocks noChangeAspect="1"/>
          </p:cNvPicPr>
          <p:nvPr/>
        </p:nvPicPr>
        <p:blipFill>
          <a:blip r:embed="rId3"/>
          <a:srcRect/>
          <a:stretch>
            <a:fillRect/>
          </a:stretch>
        </p:blipFill>
        <p:spPr>
          <a:xfrm>
            <a:off x="8345097" y="642426"/>
            <a:ext cx="6699189" cy="497992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144000" y="0"/>
            <a:ext cx="9144000" cy="10287000"/>
            <a:chOff x="0" y="0"/>
            <a:chExt cx="1358199" cy="1527974"/>
          </a:xfrm>
        </p:grpSpPr>
        <p:sp>
          <p:nvSpPr>
            <p:cNvPr id="3" name="Freeform 3"/>
            <p:cNvSpPr/>
            <p:nvPr/>
          </p:nvSpPr>
          <p:spPr>
            <a:xfrm>
              <a:off x="0" y="0"/>
              <a:ext cx="1358199" cy="1527974"/>
            </a:xfrm>
            <a:custGeom>
              <a:avLst/>
              <a:gdLst/>
              <a:ahLst/>
              <a:cxnLst/>
              <a:rect l="l" t="t" r="r" b="b"/>
              <a:pathLst>
                <a:path w="1358199" h="1527974">
                  <a:moveTo>
                    <a:pt x="0" y="0"/>
                  </a:moveTo>
                  <a:lnTo>
                    <a:pt x="1358199" y="0"/>
                  </a:lnTo>
                  <a:lnTo>
                    <a:pt x="1358199" y="1527974"/>
                  </a:lnTo>
                  <a:lnTo>
                    <a:pt x="0" y="1527974"/>
                  </a:lnTo>
                  <a:close/>
                </a:path>
              </a:pathLst>
            </a:custGeom>
            <a:solidFill>
              <a:srgbClr val="9E004D">
                <a:alpha val="47843"/>
              </a:srgbClr>
            </a:solidFill>
          </p:spPr>
        </p:sp>
      </p:grpSp>
      <p:pic>
        <p:nvPicPr>
          <p:cNvPr id="4" name="Picture 4"/>
          <p:cNvPicPr>
            <a:picLocks noChangeAspect="1"/>
          </p:cNvPicPr>
          <p:nvPr/>
        </p:nvPicPr>
        <p:blipFill>
          <a:blip r:embed="rId2"/>
          <a:srcRect/>
          <a:stretch>
            <a:fillRect/>
          </a:stretch>
        </p:blipFill>
        <p:spPr>
          <a:xfrm>
            <a:off x="8039596" y="5754183"/>
            <a:ext cx="2312083" cy="3472328"/>
          </a:xfrm>
          <a:prstGeom prst="rect">
            <a:avLst/>
          </a:prstGeom>
        </p:spPr>
      </p:pic>
      <p:pic>
        <p:nvPicPr>
          <p:cNvPr id="5" name="Picture 5"/>
          <p:cNvPicPr>
            <a:picLocks noChangeAspect="1"/>
          </p:cNvPicPr>
          <p:nvPr/>
        </p:nvPicPr>
        <p:blipFill>
          <a:blip r:embed="rId3"/>
          <a:srcRect/>
          <a:stretch>
            <a:fillRect/>
          </a:stretch>
        </p:blipFill>
        <p:spPr>
          <a:xfrm>
            <a:off x="777739" y="5811207"/>
            <a:ext cx="6873491" cy="3358281"/>
          </a:xfrm>
          <a:prstGeom prst="rect">
            <a:avLst/>
          </a:prstGeom>
        </p:spPr>
      </p:pic>
      <p:pic>
        <p:nvPicPr>
          <p:cNvPr id="6" name="Picture 6"/>
          <p:cNvPicPr>
            <a:picLocks noChangeAspect="1"/>
          </p:cNvPicPr>
          <p:nvPr/>
        </p:nvPicPr>
        <p:blipFill>
          <a:blip r:embed="rId4"/>
          <a:srcRect l="44732" r="9901" b="11824"/>
          <a:stretch>
            <a:fillRect/>
          </a:stretch>
        </p:blipFill>
        <p:spPr>
          <a:xfrm>
            <a:off x="959950" y="1542123"/>
            <a:ext cx="2799510" cy="3627491"/>
          </a:xfrm>
          <a:prstGeom prst="rect">
            <a:avLst/>
          </a:prstGeom>
        </p:spPr>
      </p:pic>
      <p:pic>
        <p:nvPicPr>
          <p:cNvPr id="7" name="Picture 7"/>
          <p:cNvPicPr>
            <a:picLocks noChangeAspect="1"/>
          </p:cNvPicPr>
          <p:nvPr/>
        </p:nvPicPr>
        <p:blipFill>
          <a:blip r:embed="rId5"/>
          <a:srcRect l="6924" b="2197"/>
          <a:stretch>
            <a:fillRect/>
          </a:stretch>
        </p:blipFill>
        <p:spPr>
          <a:xfrm>
            <a:off x="4214484" y="1542123"/>
            <a:ext cx="6137194" cy="3627491"/>
          </a:xfrm>
          <a:prstGeom prst="rect">
            <a:avLst/>
          </a:prstGeom>
        </p:spPr>
      </p:pic>
      <p:sp>
        <p:nvSpPr>
          <p:cNvPr id="8" name="TextBox 8"/>
          <p:cNvSpPr txBox="1"/>
          <p:nvPr/>
        </p:nvSpPr>
        <p:spPr>
          <a:xfrm>
            <a:off x="11226005" y="3263900"/>
            <a:ext cx="6592623" cy="7023100"/>
          </a:xfrm>
          <a:prstGeom prst="rect">
            <a:avLst/>
          </a:prstGeom>
        </p:spPr>
        <p:txBody>
          <a:bodyPr lIns="0" tIns="0" rIns="0" bIns="0" rtlCol="0" anchor="t">
            <a:spAutoFit/>
          </a:bodyPr>
          <a:lstStyle/>
          <a:p>
            <a:pPr>
              <a:lnSpc>
                <a:spcPts val="5599"/>
              </a:lnSpc>
            </a:pPr>
            <a:r>
              <a:rPr lang="en-US" sz="3999">
                <a:solidFill>
                  <a:srgbClr val="000000"/>
                </a:solidFill>
                <a:latin typeface="Open Sans"/>
              </a:rPr>
              <a:t>*CONMEMORACIÓN CON CUENTACUENTOS PARA POBLACIÓN INFANTIL </a:t>
            </a:r>
          </a:p>
          <a:p>
            <a:pPr>
              <a:lnSpc>
                <a:spcPts val="5599"/>
              </a:lnSpc>
            </a:pPr>
            <a:endParaRPr lang="en-US" sz="3999">
              <a:solidFill>
                <a:srgbClr val="000000"/>
              </a:solidFill>
              <a:latin typeface="Open Sans"/>
            </a:endParaRPr>
          </a:p>
          <a:p>
            <a:pPr>
              <a:lnSpc>
                <a:spcPts val="5599"/>
              </a:lnSpc>
            </a:pPr>
            <a:r>
              <a:rPr lang="en-US" sz="3999">
                <a:solidFill>
                  <a:srgbClr val="000000"/>
                </a:solidFill>
                <a:latin typeface="Open Sans"/>
              </a:rPr>
              <a:t>*PASO DE CEBRA POR LA DIVERSIDAD</a:t>
            </a:r>
          </a:p>
          <a:p>
            <a:pPr>
              <a:lnSpc>
                <a:spcPts val="5599"/>
              </a:lnSpc>
            </a:pPr>
            <a:endParaRPr lang="en-US" sz="3999">
              <a:solidFill>
                <a:srgbClr val="000000"/>
              </a:solidFill>
              <a:latin typeface="Open Sans"/>
            </a:endParaRPr>
          </a:p>
          <a:p>
            <a:pPr>
              <a:lnSpc>
                <a:spcPts val="5599"/>
              </a:lnSpc>
            </a:pPr>
            <a:r>
              <a:rPr lang="en-US" sz="3999">
                <a:solidFill>
                  <a:srgbClr val="000000"/>
                </a:solidFill>
                <a:latin typeface="Open Sans"/>
              </a:rPr>
              <a:t>*EXPOSICIÓN SOBRE DERECHOS SEXUALES</a:t>
            </a:r>
          </a:p>
          <a:p>
            <a:pPr algn="ctr">
              <a:lnSpc>
                <a:spcPts val="5599"/>
              </a:lnSpc>
            </a:pPr>
            <a:endParaRPr lang="en-US" sz="3999">
              <a:solidFill>
                <a:srgbClr val="000000"/>
              </a:solidFill>
              <a:latin typeface="Open Sans"/>
            </a:endParaRPr>
          </a:p>
        </p:txBody>
      </p:sp>
      <p:sp>
        <p:nvSpPr>
          <p:cNvPr id="9" name="TextBox 9"/>
          <p:cNvSpPr txBox="1"/>
          <p:nvPr/>
        </p:nvSpPr>
        <p:spPr>
          <a:xfrm>
            <a:off x="10913090" y="451555"/>
            <a:ext cx="5877400" cy="2295436"/>
          </a:xfrm>
          <a:prstGeom prst="rect">
            <a:avLst/>
          </a:prstGeom>
        </p:spPr>
        <p:txBody>
          <a:bodyPr lIns="0" tIns="0" rIns="0" bIns="0" rtlCol="0" anchor="t">
            <a:spAutoFit/>
          </a:bodyPr>
          <a:lstStyle/>
          <a:p>
            <a:pPr algn="ctr">
              <a:lnSpc>
                <a:spcPts val="5996"/>
              </a:lnSpc>
            </a:pPr>
            <a:r>
              <a:rPr lang="en-US" sz="5996" spc="-239">
                <a:solidFill>
                  <a:srgbClr val="FFFFFF"/>
                </a:solidFill>
                <a:latin typeface="Montserrat Classic Bold"/>
              </a:rPr>
              <a:t>DIVERSIDAD SEXUAL Y DE GÉNERO</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4999" r="4999"/>
          <a:stretch>
            <a:fillRect/>
          </a:stretch>
        </p:blipFill>
        <p:spPr>
          <a:xfrm>
            <a:off x="9847300" y="-17"/>
            <a:ext cx="8440700" cy="10287017"/>
          </a:xfrm>
          <a:prstGeom prst="rect">
            <a:avLst/>
          </a:prstGeom>
        </p:spPr>
      </p:pic>
      <p:sp>
        <p:nvSpPr>
          <p:cNvPr id="3" name="AutoShape 3"/>
          <p:cNvSpPr/>
          <p:nvPr/>
        </p:nvSpPr>
        <p:spPr>
          <a:xfrm rot="5393810">
            <a:off x="6513327" y="2606856"/>
            <a:ext cx="5289921" cy="0"/>
          </a:xfrm>
          <a:prstGeom prst="line">
            <a:avLst/>
          </a:prstGeom>
          <a:ln w="76200" cap="rnd">
            <a:solidFill>
              <a:srgbClr val="9E004D"/>
            </a:solidFill>
            <a:prstDash val="solid"/>
            <a:headEnd type="none" w="sm" len="sm"/>
            <a:tailEnd type="none" w="sm" len="sm"/>
          </a:ln>
        </p:spPr>
      </p:sp>
      <p:grpSp>
        <p:nvGrpSpPr>
          <p:cNvPr id="4" name="Group 4"/>
          <p:cNvGrpSpPr/>
          <p:nvPr/>
        </p:nvGrpSpPr>
        <p:grpSpPr>
          <a:xfrm>
            <a:off x="10588502" y="8776992"/>
            <a:ext cx="354196" cy="354196"/>
            <a:chOff x="0" y="0"/>
            <a:chExt cx="660400" cy="660400"/>
          </a:xfrm>
        </p:grpSpPr>
        <p:sp>
          <p:nvSpPr>
            <p:cNvPr id="5" name="Freeform 5"/>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867768"/>
            </a:solidFill>
          </p:spPr>
        </p:sp>
      </p:grpSp>
      <p:pic>
        <p:nvPicPr>
          <p:cNvPr id="6" name="Picture 6"/>
          <p:cNvPicPr>
            <a:picLocks noChangeAspect="1"/>
          </p:cNvPicPr>
          <p:nvPr/>
        </p:nvPicPr>
        <p:blipFill>
          <a:blip r:embed="rId3"/>
          <a:srcRect/>
          <a:stretch>
            <a:fillRect/>
          </a:stretch>
        </p:blipFill>
        <p:spPr>
          <a:xfrm>
            <a:off x="6169310" y="7905190"/>
            <a:ext cx="3677990" cy="2451993"/>
          </a:xfrm>
          <a:prstGeom prst="rect">
            <a:avLst/>
          </a:prstGeom>
        </p:spPr>
      </p:pic>
      <p:sp>
        <p:nvSpPr>
          <p:cNvPr id="7" name="TextBox 7"/>
          <p:cNvSpPr txBox="1"/>
          <p:nvPr/>
        </p:nvSpPr>
        <p:spPr>
          <a:xfrm>
            <a:off x="530817" y="457200"/>
            <a:ext cx="7936908" cy="8160608"/>
          </a:xfrm>
          <a:prstGeom prst="rect">
            <a:avLst/>
          </a:prstGeom>
        </p:spPr>
        <p:txBody>
          <a:bodyPr lIns="0" tIns="0" rIns="0" bIns="0" rtlCol="0" anchor="t">
            <a:spAutoFit/>
          </a:bodyPr>
          <a:lstStyle/>
          <a:p>
            <a:pPr>
              <a:lnSpc>
                <a:spcPts val="8063"/>
              </a:lnSpc>
            </a:pPr>
            <a:r>
              <a:rPr lang="en-US" sz="6891" spc="-275">
                <a:solidFill>
                  <a:srgbClr val="15064D"/>
                </a:solidFill>
                <a:latin typeface="Montserrat Classic"/>
              </a:rPr>
              <a:t>DÍA DE INTERNACIONAL DE LA </a:t>
            </a:r>
          </a:p>
          <a:p>
            <a:pPr>
              <a:lnSpc>
                <a:spcPts val="8063"/>
              </a:lnSpc>
            </a:pPr>
            <a:r>
              <a:rPr lang="en-US" sz="6891" spc="-275">
                <a:solidFill>
                  <a:srgbClr val="15064D"/>
                </a:solidFill>
                <a:latin typeface="Montserrat Classic Bold"/>
              </a:rPr>
              <a:t>NO </a:t>
            </a:r>
            <a:r>
              <a:rPr lang="en-US" sz="6891" spc="-62">
                <a:solidFill>
                  <a:srgbClr val="15064D"/>
                </a:solidFill>
                <a:latin typeface="Montserrat Classic Bold"/>
              </a:rPr>
              <a:t>VIOLENCIA</a:t>
            </a:r>
            <a:r>
              <a:rPr lang="en-US" sz="6891" spc="-62">
                <a:solidFill>
                  <a:srgbClr val="15064D"/>
                </a:solidFill>
                <a:latin typeface="Montserrat Classic"/>
              </a:rPr>
              <a:t> </a:t>
            </a:r>
          </a:p>
          <a:p>
            <a:pPr>
              <a:lnSpc>
                <a:spcPts val="8063"/>
              </a:lnSpc>
            </a:pPr>
            <a:r>
              <a:rPr lang="en-US" sz="6891" spc="-62">
                <a:solidFill>
                  <a:srgbClr val="15064D"/>
                </a:solidFill>
                <a:latin typeface="Montserrat Classic"/>
              </a:rPr>
              <a:t>EN EL CEIP ‘CERVANTES’ </a:t>
            </a:r>
          </a:p>
          <a:p>
            <a:pPr>
              <a:lnSpc>
                <a:spcPts val="8063"/>
              </a:lnSpc>
            </a:pPr>
            <a:r>
              <a:rPr lang="en-US" sz="6891" spc="-62">
                <a:solidFill>
                  <a:srgbClr val="15064D"/>
                </a:solidFill>
                <a:latin typeface="Montserrat Classic"/>
              </a:rPr>
              <a:t>DE SANTA CRUZ DE MUDELA</a:t>
            </a:r>
          </a:p>
        </p:txBody>
      </p:sp>
      <p:sp>
        <p:nvSpPr>
          <p:cNvPr id="8" name="TextBox 8"/>
          <p:cNvSpPr txBox="1"/>
          <p:nvPr/>
        </p:nvSpPr>
        <p:spPr>
          <a:xfrm>
            <a:off x="10602671" y="8832106"/>
            <a:ext cx="340027" cy="215391"/>
          </a:xfrm>
          <a:prstGeom prst="rect">
            <a:avLst/>
          </a:prstGeom>
        </p:spPr>
        <p:txBody>
          <a:bodyPr lIns="0" tIns="0" rIns="0" bIns="0" rtlCol="0" anchor="t">
            <a:spAutoFit/>
          </a:bodyPr>
          <a:lstStyle/>
          <a:p>
            <a:pPr algn="ctr">
              <a:lnSpc>
                <a:spcPts val="1778"/>
              </a:lnSpc>
            </a:pPr>
            <a:r>
              <a:rPr lang="en-US" sz="1270">
                <a:solidFill>
                  <a:srgbClr val="F2EDDB"/>
                </a:solidFill>
                <a:latin typeface="Open Sans"/>
              </a:rPr>
              <a:t>02</a:t>
            </a:r>
          </a:p>
        </p:txBody>
      </p:sp>
      <p:sp>
        <p:nvSpPr>
          <p:cNvPr id="9" name="TextBox 9"/>
          <p:cNvSpPr txBox="1"/>
          <p:nvPr/>
        </p:nvSpPr>
        <p:spPr>
          <a:xfrm>
            <a:off x="10602671" y="6469512"/>
            <a:ext cx="2835535" cy="337947"/>
          </a:xfrm>
          <a:prstGeom prst="rect">
            <a:avLst/>
          </a:prstGeom>
        </p:spPr>
        <p:txBody>
          <a:bodyPr lIns="0" tIns="0" rIns="0" bIns="0" rtlCol="0" anchor="t">
            <a:spAutoFit/>
          </a:bodyPr>
          <a:lstStyle/>
          <a:p>
            <a:pPr algn="just">
              <a:lnSpc>
                <a:spcPts val="2898"/>
              </a:lnSpc>
            </a:pPr>
            <a:r>
              <a:rPr lang="en-US" sz="2070">
                <a:solidFill>
                  <a:srgbClr val="867768"/>
                </a:solidFill>
                <a:latin typeface="Open Sans"/>
              </a:rPr>
              <a:t>Marina Kousei</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716398" cy="1527974"/>
          </a:xfrm>
        </p:grpSpPr>
        <p:sp>
          <p:nvSpPr>
            <p:cNvPr id="3" name="Freeform 3"/>
            <p:cNvSpPr/>
            <p:nvPr/>
          </p:nvSpPr>
          <p:spPr>
            <a:xfrm>
              <a:off x="0" y="0"/>
              <a:ext cx="2716398" cy="1527974"/>
            </a:xfrm>
            <a:custGeom>
              <a:avLst/>
              <a:gdLst/>
              <a:ahLst/>
              <a:cxnLst/>
              <a:rect l="l" t="t" r="r" b="b"/>
              <a:pathLst>
                <a:path w="2716398" h="1527974">
                  <a:moveTo>
                    <a:pt x="0" y="0"/>
                  </a:moveTo>
                  <a:lnTo>
                    <a:pt x="2716398" y="0"/>
                  </a:lnTo>
                  <a:lnTo>
                    <a:pt x="2716398" y="1527974"/>
                  </a:lnTo>
                  <a:lnTo>
                    <a:pt x="0" y="1527974"/>
                  </a:lnTo>
                  <a:close/>
                </a:path>
              </a:pathLst>
            </a:custGeom>
            <a:solidFill>
              <a:srgbClr val="9E004D"/>
            </a:solidFill>
          </p:spPr>
        </p:sp>
      </p:grpSp>
      <p:pic>
        <p:nvPicPr>
          <p:cNvPr id="4" name="Picture 4"/>
          <p:cNvPicPr>
            <a:picLocks noChangeAspect="1"/>
          </p:cNvPicPr>
          <p:nvPr/>
        </p:nvPicPr>
        <p:blipFill>
          <a:blip r:embed="rId2"/>
          <a:srcRect r="21250"/>
          <a:stretch>
            <a:fillRect/>
          </a:stretch>
        </p:blipFill>
        <p:spPr>
          <a:xfrm>
            <a:off x="10187028" y="0"/>
            <a:ext cx="8100972" cy="10287000"/>
          </a:xfrm>
          <a:prstGeom prst="rect">
            <a:avLst/>
          </a:prstGeom>
        </p:spPr>
      </p:pic>
      <p:grpSp>
        <p:nvGrpSpPr>
          <p:cNvPr id="5" name="Group 5"/>
          <p:cNvGrpSpPr/>
          <p:nvPr/>
        </p:nvGrpSpPr>
        <p:grpSpPr>
          <a:xfrm>
            <a:off x="190757" y="1536135"/>
            <a:ext cx="12280522" cy="7214729"/>
            <a:chOff x="0" y="0"/>
            <a:chExt cx="4208775" cy="2472629"/>
          </a:xfrm>
        </p:grpSpPr>
        <p:sp>
          <p:nvSpPr>
            <p:cNvPr id="6" name="Freeform 6"/>
            <p:cNvSpPr/>
            <p:nvPr/>
          </p:nvSpPr>
          <p:spPr>
            <a:xfrm>
              <a:off x="0" y="0"/>
              <a:ext cx="4208774" cy="2472629"/>
            </a:xfrm>
            <a:custGeom>
              <a:avLst/>
              <a:gdLst/>
              <a:ahLst/>
              <a:cxnLst/>
              <a:rect l="l" t="t" r="r" b="b"/>
              <a:pathLst>
                <a:path w="4208774" h="2472629">
                  <a:moveTo>
                    <a:pt x="0" y="0"/>
                  </a:moveTo>
                  <a:lnTo>
                    <a:pt x="4208774" y="0"/>
                  </a:lnTo>
                  <a:lnTo>
                    <a:pt x="4208774" y="2472629"/>
                  </a:lnTo>
                  <a:lnTo>
                    <a:pt x="0" y="2472629"/>
                  </a:lnTo>
                  <a:close/>
                </a:path>
              </a:pathLst>
            </a:custGeom>
            <a:solidFill>
              <a:srgbClr val="FFFFFF"/>
            </a:solidFill>
          </p:spPr>
        </p:sp>
      </p:grpSp>
      <p:sp>
        <p:nvSpPr>
          <p:cNvPr id="7" name="AutoShape 7"/>
          <p:cNvSpPr/>
          <p:nvPr/>
        </p:nvSpPr>
        <p:spPr>
          <a:xfrm>
            <a:off x="9078567" y="4418019"/>
            <a:ext cx="567277" cy="0"/>
          </a:xfrm>
          <a:prstGeom prst="line">
            <a:avLst/>
          </a:prstGeom>
          <a:ln w="19050" cap="rnd">
            <a:solidFill>
              <a:srgbClr val="FFFFFF"/>
            </a:solidFill>
            <a:prstDash val="solid"/>
            <a:headEnd type="none" w="sm" len="sm"/>
            <a:tailEnd type="none" w="sm" len="sm"/>
          </a:ln>
        </p:spPr>
      </p:sp>
      <p:pic>
        <p:nvPicPr>
          <p:cNvPr id="8" name="Picture 8"/>
          <p:cNvPicPr>
            <a:picLocks noChangeAspect="1"/>
          </p:cNvPicPr>
          <p:nvPr/>
        </p:nvPicPr>
        <p:blipFill>
          <a:blip r:embed="rId3"/>
          <a:srcRect/>
          <a:stretch>
            <a:fillRect/>
          </a:stretch>
        </p:blipFill>
        <p:spPr>
          <a:xfrm>
            <a:off x="6011296" y="2063415"/>
            <a:ext cx="2838565" cy="1718079"/>
          </a:xfrm>
          <a:prstGeom prst="rect">
            <a:avLst/>
          </a:prstGeom>
        </p:spPr>
      </p:pic>
      <p:pic>
        <p:nvPicPr>
          <p:cNvPr id="9" name="Picture 9"/>
          <p:cNvPicPr>
            <a:picLocks noChangeAspect="1"/>
          </p:cNvPicPr>
          <p:nvPr/>
        </p:nvPicPr>
        <p:blipFill>
          <a:blip r:embed="rId4"/>
          <a:srcRect/>
          <a:stretch>
            <a:fillRect/>
          </a:stretch>
        </p:blipFill>
        <p:spPr>
          <a:xfrm>
            <a:off x="8481953" y="4104369"/>
            <a:ext cx="3836470" cy="1444501"/>
          </a:xfrm>
          <a:prstGeom prst="rect">
            <a:avLst/>
          </a:prstGeom>
        </p:spPr>
      </p:pic>
      <p:pic>
        <p:nvPicPr>
          <p:cNvPr id="10" name="Picture 10"/>
          <p:cNvPicPr>
            <a:picLocks noChangeAspect="1"/>
          </p:cNvPicPr>
          <p:nvPr/>
        </p:nvPicPr>
        <p:blipFill>
          <a:blip r:embed="rId5"/>
          <a:srcRect/>
          <a:stretch>
            <a:fillRect/>
          </a:stretch>
        </p:blipFill>
        <p:spPr>
          <a:xfrm>
            <a:off x="802877" y="5767088"/>
            <a:ext cx="4375795" cy="2477860"/>
          </a:xfrm>
          <a:prstGeom prst="rect">
            <a:avLst/>
          </a:prstGeom>
        </p:spPr>
      </p:pic>
      <p:pic>
        <p:nvPicPr>
          <p:cNvPr id="11" name="Picture 11"/>
          <p:cNvPicPr>
            <a:picLocks noChangeAspect="1"/>
          </p:cNvPicPr>
          <p:nvPr/>
        </p:nvPicPr>
        <p:blipFill>
          <a:blip r:embed="rId6"/>
          <a:srcRect/>
          <a:stretch>
            <a:fillRect/>
          </a:stretch>
        </p:blipFill>
        <p:spPr>
          <a:xfrm>
            <a:off x="5838710" y="5767088"/>
            <a:ext cx="6479713" cy="2477860"/>
          </a:xfrm>
          <a:prstGeom prst="rect">
            <a:avLst/>
          </a:prstGeom>
        </p:spPr>
      </p:pic>
      <p:pic>
        <p:nvPicPr>
          <p:cNvPr id="12" name="Picture 12"/>
          <p:cNvPicPr>
            <a:picLocks noChangeAspect="1"/>
          </p:cNvPicPr>
          <p:nvPr/>
        </p:nvPicPr>
        <p:blipFill>
          <a:blip r:embed="rId7"/>
          <a:srcRect/>
          <a:stretch>
            <a:fillRect/>
          </a:stretch>
        </p:blipFill>
        <p:spPr>
          <a:xfrm>
            <a:off x="9881297" y="2063415"/>
            <a:ext cx="2437126" cy="1718079"/>
          </a:xfrm>
          <a:prstGeom prst="rect">
            <a:avLst/>
          </a:prstGeom>
        </p:spPr>
      </p:pic>
      <p:sp>
        <p:nvSpPr>
          <p:cNvPr id="13" name="TextBox 13"/>
          <p:cNvSpPr txBox="1"/>
          <p:nvPr/>
        </p:nvSpPr>
        <p:spPr>
          <a:xfrm>
            <a:off x="802877" y="2531944"/>
            <a:ext cx="8468982" cy="705313"/>
          </a:xfrm>
          <a:prstGeom prst="rect">
            <a:avLst/>
          </a:prstGeom>
        </p:spPr>
        <p:txBody>
          <a:bodyPr lIns="0" tIns="0" rIns="0" bIns="0" rtlCol="0" anchor="t">
            <a:spAutoFit/>
          </a:bodyPr>
          <a:lstStyle/>
          <a:p>
            <a:pPr>
              <a:lnSpc>
                <a:spcPts val="5268"/>
              </a:lnSpc>
            </a:pPr>
            <a:r>
              <a:rPr lang="en-US" sz="5268" spc="-210">
                <a:solidFill>
                  <a:srgbClr val="15064D"/>
                </a:solidFill>
                <a:latin typeface="Montserrat Classic"/>
              </a:rPr>
              <a:t>25 NOVIEMBRE</a:t>
            </a:r>
          </a:p>
        </p:txBody>
      </p:sp>
      <p:sp>
        <p:nvSpPr>
          <p:cNvPr id="14" name="TextBox 14"/>
          <p:cNvSpPr txBox="1"/>
          <p:nvPr/>
        </p:nvSpPr>
        <p:spPr>
          <a:xfrm>
            <a:off x="802877" y="4047219"/>
            <a:ext cx="8468982" cy="923250"/>
          </a:xfrm>
          <a:prstGeom prst="rect">
            <a:avLst/>
          </a:prstGeom>
        </p:spPr>
        <p:txBody>
          <a:bodyPr lIns="0" tIns="0" rIns="0" bIns="0" rtlCol="0" anchor="t">
            <a:spAutoFit/>
          </a:bodyPr>
          <a:lstStyle/>
          <a:p>
            <a:pPr algn="just">
              <a:lnSpc>
                <a:spcPts val="3712"/>
              </a:lnSpc>
            </a:pPr>
            <a:r>
              <a:rPr lang="en-US" sz="2651">
                <a:solidFill>
                  <a:srgbClr val="9E004D"/>
                </a:solidFill>
                <a:latin typeface="Open Sans Bold"/>
              </a:rPr>
              <a:t>DÍA CONTRA LA VIOLENCIA</a:t>
            </a:r>
          </a:p>
          <a:p>
            <a:pPr algn="just">
              <a:lnSpc>
                <a:spcPts val="3712"/>
              </a:lnSpc>
            </a:pPr>
            <a:r>
              <a:rPr lang="en-US" sz="2651">
                <a:solidFill>
                  <a:srgbClr val="9E004D"/>
                </a:solidFill>
                <a:latin typeface="Open Sans Bold"/>
              </a:rPr>
              <a:t>HACIA LAS MUJERES</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7277100"/>
            <a:ext cx="5302751" cy="2765823"/>
          </a:xfrm>
          <a:prstGeom prst="rect">
            <a:avLst/>
          </a:prstGeom>
        </p:spPr>
      </p:pic>
      <p:pic>
        <p:nvPicPr>
          <p:cNvPr id="3" name="Picture 3"/>
          <p:cNvPicPr>
            <a:picLocks noChangeAspect="1"/>
          </p:cNvPicPr>
          <p:nvPr/>
        </p:nvPicPr>
        <p:blipFill>
          <a:blip r:embed="rId3"/>
          <a:srcRect/>
          <a:stretch>
            <a:fillRect/>
          </a:stretch>
        </p:blipFill>
        <p:spPr>
          <a:xfrm>
            <a:off x="6846594" y="7058219"/>
            <a:ext cx="5064184" cy="2765823"/>
          </a:xfrm>
          <a:prstGeom prst="rect">
            <a:avLst/>
          </a:prstGeom>
        </p:spPr>
      </p:pic>
      <p:pic>
        <p:nvPicPr>
          <p:cNvPr id="4" name="Picture 4"/>
          <p:cNvPicPr>
            <a:picLocks noChangeAspect="1"/>
          </p:cNvPicPr>
          <p:nvPr/>
        </p:nvPicPr>
        <p:blipFill>
          <a:blip r:embed="rId4"/>
          <a:srcRect/>
          <a:stretch>
            <a:fillRect/>
          </a:stretch>
        </p:blipFill>
        <p:spPr>
          <a:xfrm>
            <a:off x="12971670" y="7058219"/>
            <a:ext cx="4287630" cy="2765823"/>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869189" y="1028700"/>
            <a:ext cx="9018995" cy="505063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500" tmFilter="0, 0; .2, .5; .8, .5; 1, 0"/>
                                        <p:tgtEl>
                                          <p:spTgt spid="5"/>
                                        </p:tgtEl>
                                      </p:cBhvr>
                                    </p:animEffect>
                                    <p:animScale>
                                      <p:cBhvr>
                                        <p:cTn id="7" dur="75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6830">
            <a:off x="1675032" y="5600931"/>
            <a:ext cx="4793729" cy="0"/>
          </a:xfrm>
          <a:prstGeom prst="line">
            <a:avLst/>
          </a:prstGeom>
          <a:ln w="19050" cap="rnd">
            <a:solidFill>
              <a:srgbClr val="B90B3A"/>
            </a:solidFill>
            <a:prstDash val="solid"/>
            <a:headEnd type="none" w="sm" len="sm"/>
            <a:tailEnd type="none" w="sm" len="sm"/>
          </a:ln>
        </p:spPr>
      </p:sp>
      <p:sp>
        <p:nvSpPr>
          <p:cNvPr id="3" name="AutoShape 3"/>
          <p:cNvSpPr/>
          <p:nvPr/>
        </p:nvSpPr>
        <p:spPr>
          <a:xfrm>
            <a:off x="1716276" y="9239250"/>
            <a:ext cx="4793720" cy="0"/>
          </a:xfrm>
          <a:prstGeom prst="line">
            <a:avLst/>
          </a:prstGeom>
          <a:ln w="19050" cap="rnd">
            <a:solidFill>
              <a:srgbClr val="B90B3A"/>
            </a:solidFill>
            <a:prstDash val="solid"/>
            <a:headEnd type="none" w="sm" len="sm"/>
            <a:tailEnd type="none" w="sm" len="sm"/>
          </a:ln>
        </p:spPr>
      </p:sp>
      <p:pic>
        <p:nvPicPr>
          <p:cNvPr id="4" name="Picture 4"/>
          <p:cNvPicPr>
            <a:picLocks noChangeAspect="1"/>
          </p:cNvPicPr>
          <p:nvPr/>
        </p:nvPicPr>
        <p:blipFill>
          <a:blip r:embed="rId2">
            <a:alphaModFix amt="31999"/>
          </a:blip>
          <a:srcRect l="6579" r="21923"/>
          <a:stretch>
            <a:fillRect/>
          </a:stretch>
        </p:blipFill>
        <p:spPr>
          <a:xfrm>
            <a:off x="13935197" y="3865455"/>
            <a:ext cx="4303768" cy="6019477"/>
          </a:xfrm>
          <a:prstGeom prst="rect">
            <a:avLst/>
          </a:prstGeom>
        </p:spPr>
      </p:pic>
      <p:grpSp>
        <p:nvGrpSpPr>
          <p:cNvPr id="5" name="Group 5"/>
          <p:cNvGrpSpPr/>
          <p:nvPr/>
        </p:nvGrpSpPr>
        <p:grpSpPr>
          <a:xfrm>
            <a:off x="8098229" y="3865455"/>
            <a:ext cx="2602112" cy="2602112"/>
            <a:chOff x="0" y="0"/>
            <a:chExt cx="1913890" cy="1913890"/>
          </a:xfrm>
        </p:grpSpPr>
        <p:sp>
          <p:nvSpPr>
            <p:cNvPr id="6" name="Freeform 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sp>
      </p:grpSp>
      <p:grpSp>
        <p:nvGrpSpPr>
          <p:cNvPr id="7" name="Group 7"/>
          <p:cNvGrpSpPr/>
          <p:nvPr/>
        </p:nvGrpSpPr>
        <p:grpSpPr>
          <a:xfrm>
            <a:off x="8577993" y="0"/>
            <a:ext cx="9710007" cy="2884380"/>
            <a:chOff x="0" y="0"/>
            <a:chExt cx="7809628" cy="2319868"/>
          </a:xfrm>
        </p:grpSpPr>
        <p:sp>
          <p:nvSpPr>
            <p:cNvPr id="8" name="Freeform 8"/>
            <p:cNvSpPr/>
            <p:nvPr/>
          </p:nvSpPr>
          <p:spPr>
            <a:xfrm>
              <a:off x="0" y="0"/>
              <a:ext cx="7809628" cy="2319868"/>
            </a:xfrm>
            <a:custGeom>
              <a:avLst/>
              <a:gdLst/>
              <a:ahLst/>
              <a:cxnLst/>
              <a:rect l="l" t="t" r="r" b="b"/>
              <a:pathLst>
                <a:path w="7809628" h="2319868">
                  <a:moveTo>
                    <a:pt x="0" y="0"/>
                  </a:moveTo>
                  <a:lnTo>
                    <a:pt x="7809628" y="0"/>
                  </a:lnTo>
                  <a:lnTo>
                    <a:pt x="7809628" y="2319868"/>
                  </a:lnTo>
                  <a:lnTo>
                    <a:pt x="0" y="2319868"/>
                  </a:lnTo>
                  <a:close/>
                </a:path>
              </a:pathLst>
            </a:custGeom>
            <a:solidFill>
              <a:srgbClr val="B90B3A">
                <a:alpha val="95686"/>
              </a:srgbClr>
            </a:solidFill>
          </p:spPr>
        </p:sp>
      </p:grpSp>
      <p:grpSp>
        <p:nvGrpSpPr>
          <p:cNvPr id="9" name="Group 9"/>
          <p:cNvGrpSpPr/>
          <p:nvPr/>
        </p:nvGrpSpPr>
        <p:grpSpPr>
          <a:xfrm>
            <a:off x="11333085" y="3865455"/>
            <a:ext cx="2602112" cy="2602112"/>
            <a:chOff x="0" y="0"/>
            <a:chExt cx="1913890" cy="1913890"/>
          </a:xfrm>
        </p:grpSpPr>
        <p:sp>
          <p:nvSpPr>
            <p:cNvPr id="10" name="Freeform 1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sp>
      </p:grpSp>
      <p:grpSp>
        <p:nvGrpSpPr>
          <p:cNvPr id="11" name="Group 11"/>
          <p:cNvGrpSpPr/>
          <p:nvPr/>
        </p:nvGrpSpPr>
        <p:grpSpPr>
          <a:xfrm>
            <a:off x="8098229" y="7238551"/>
            <a:ext cx="2602112" cy="2602112"/>
            <a:chOff x="0" y="0"/>
            <a:chExt cx="1913890" cy="1913890"/>
          </a:xfrm>
        </p:grpSpPr>
        <p:sp>
          <p:nvSpPr>
            <p:cNvPr id="12" name="Freeform 1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sp>
      </p:grpSp>
      <p:grpSp>
        <p:nvGrpSpPr>
          <p:cNvPr id="13" name="Group 13"/>
          <p:cNvGrpSpPr/>
          <p:nvPr/>
        </p:nvGrpSpPr>
        <p:grpSpPr>
          <a:xfrm>
            <a:off x="11333085" y="7238551"/>
            <a:ext cx="2602112" cy="2602112"/>
            <a:chOff x="0" y="0"/>
            <a:chExt cx="1913890" cy="1913890"/>
          </a:xfrm>
        </p:grpSpPr>
        <p:sp>
          <p:nvSpPr>
            <p:cNvPr id="14" name="Freeform 1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sp>
      </p:grpSp>
      <p:grpSp>
        <p:nvGrpSpPr>
          <p:cNvPr id="15" name="Group 15"/>
          <p:cNvGrpSpPr/>
          <p:nvPr/>
        </p:nvGrpSpPr>
        <p:grpSpPr>
          <a:xfrm>
            <a:off x="8160304" y="3927531"/>
            <a:ext cx="387314" cy="387314"/>
            <a:chOff x="0" y="0"/>
            <a:chExt cx="660400" cy="660400"/>
          </a:xfrm>
        </p:grpSpPr>
        <p:sp>
          <p:nvSpPr>
            <p:cNvPr id="16" name="Freeform 16"/>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15064D"/>
            </a:solidFill>
          </p:spPr>
        </p:sp>
      </p:grpSp>
      <p:grpSp>
        <p:nvGrpSpPr>
          <p:cNvPr id="17" name="Group 17"/>
          <p:cNvGrpSpPr/>
          <p:nvPr/>
        </p:nvGrpSpPr>
        <p:grpSpPr>
          <a:xfrm>
            <a:off x="11396287" y="3927531"/>
            <a:ext cx="387314" cy="387314"/>
            <a:chOff x="0" y="0"/>
            <a:chExt cx="660400" cy="660400"/>
          </a:xfrm>
        </p:grpSpPr>
        <p:sp>
          <p:nvSpPr>
            <p:cNvPr id="18" name="Freeform 18"/>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15064D"/>
            </a:solidFill>
          </p:spPr>
        </p:sp>
      </p:grpSp>
      <p:grpSp>
        <p:nvGrpSpPr>
          <p:cNvPr id="19" name="Group 19"/>
          <p:cNvGrpSpPr/>
          <p:nvPr/>
        </p:nvGrpSpPr>
        <p:grpSpPr>
          <a:xfrm>
            <a:off x="8160304" y="7299159"/>
            <a:ext cx="387314" cy="387314"/>
            <a:chOff x="0" y="0"/>
            <a:chExt cx="660400" cy="660400"/>
          </a:xfrm>
        </p:grpSpPr>
        <p:sp>
          <p:nvSpPr>
            <p:cNvPr id="20" name="Freeform 20"/>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15064D"/>
            </a:solidFill>
          </p:spPr>
        </p:sp>
      </p:grpSp>
      <p:grpSp>
        <p:nvGrpSpPr>
          <p:cNvPr id="21" name="Group 21"/>
          <p:cNvGrpSpPr/>
          <p:nvPr/>
        </p:nvGrpSpPr>
        <p:grpSpPr>
          <a:xfrm>
            <a:off x="11396287" y="7299159"/>
            <a:ext cx="387314" cy="387314"/>
            <a:chOff x="0" y="0"/>
            <a:chExt cx="660400" cy="660400"/>
          </a:xfrm>
        </p:grpSpPr>
        <p:sp>
          <p:nvSpPr>
            <p:cNvPr id="22" name="Freeform 22"/>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15064D"/>
            </a:solidFill>
          </p:spPr>
        </p:sp>
      </p:grpSp>
      <p:sp>
        <p:nvSpPr>
          <p:cNvPr id="23" name="AutoShape 23"/>
          <p:cNvSpPr/>
          <p:nvPr/>
        </p:nvSpPr>
        <p:spPr>
          <a:xfrm>
            <a:off x="8226105" y="6311333"/>
            <a:ext cx="2346359" cy="0"/>
          </a:xfrm>
          <a:prstGeom prst="line">
            <a:avLst/>
          </a:prstGeom>
          <a:ln w="152400" cap="flat">
            <a:solidFill>
              <a:srgbClr val="15064D"/>
            </a:solidFill>
            <a:prstDash val="solid"/>
            <a:headEnd type="none" w="sm" len="sm"/>
            <a:tailEnd type="none" w="sm" len="sm"/>
          </a:ln>
        </p:spPr>
      </p:sp>
      <p:sp>
        <p:nvSpPr>
          <p:cNvPr id="24" name="AutoShape 24"/>
          <p:cNvSpPr/>
          <p:nvPr/>
        </p:nvSpPr>
        <p:spPr>
          <a:xfrm>
            <a:off x="8226105" y="9684429"/>
            <a:ext cx="2346359" cy="0"/>
          </a:xfrm>
          <a:prstGeom prst="line">
            <a:avLst/>
          </a:prstGeom>
          <a:ln w="152400" cap="flat">
            <a:solidFill>
              <a:srgbClr val="15064D"/>
            </a:solidFill>
            <a:prstDash val="solid"/>
            <a:headEnd type="none" w="sm" len="sm"/>
            <a:tailEnd type="none" w="sm" len="sm"/>
          </a:ln>
        </p:spPr>
      </p:sp>
      <p:sp>
        <p:nvSpPr>
          <p:cNvPr id="25" name="AutoShape 25"/>
          <p:cNvSpPr/>
          <p:nvPr/>
        </p:nvSpPr>
        <p:spPr>
          <a:xfrm>
            <a:off x="11460961" y="6311333"/>
            <a:ext cx="2346359" cy="0"/>
          </a:xfrm>
          <a:prstGeom prst="line">
            <a:avLst/>
          </a:prstGeom>
          <a:ln w="152400" cap="flat">
            <a:solidFill>
              <a:srgbClr val="15064D"/>
            </a:solidFill>
            <a:prstDash val="solid"/>
            <a:headEnd type="none" w="sm" len="sm"/>
            <a:tailEnd type="none" w="sm" len="sm"/>
          </a:ln>
        </p:spPr>
      </p:sp>
      <p:sp>
        <p:nvSpPr>
          <p:cNvPr id="26" name="AutoShape 26"/>
          <p:cNvSpPr/>
          <p:nvPr/>
        </p:nvSpPr>
        <p:spPr>
          <a:xfrm>
            <a:off x="11460961" y="9684429"/>
            <a:ext cx="2346359" cy="0"/>
          </a:xfrm>
          <a:prstGeom prst="line">
            <a:avLst/>
          </a:prstGeom>
          <a:ln w="152400" cap="flat">
            <a:solidFill>
              <a:srgbClr val="15064D"/>
            </a:solidFill>
            <a:prstDash val="solid"/>
            <a:headEnd type="none" w="sm" len="sm"/>
            <a:tailEnd type="none" w="sm" len="sm"/>
          </a:ln>
        </p:spPr>
      </p:sp>
      <p:pic>
        <p:nvPicPr>
          <p:cNvPr id="27" name="Picture 27"/>
          <p:cNvPicPr>
            <a:picLocks noChangeAspect="1"/>
          </p:cNvPicPr>
          <p:nvPr/>
        </p:nvPicPr>
        <p:blipFill>
          <a:blip r:embed="rId3"/>
          <a:srcRect/>
          <a:stretch>
            <a:fillRect/>
          </a:stretch>
        </p:blipFill>
        <p:spPr>
          <a:xfrm>
            <a:off x="630244" y="315435"/>
            <a:ext cx="6965784" cy="3804390"/>
          </a:xfrm>
          <a:prstGeom prst="rect">
            <a:avLst/>
          </a:prstGeom>
        </p:spPr>
      </p:pic>
      <p:pic>
        <p:nvPicPr>
          <p:cNvPr id="28" name="Picture 2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854686" y="4621913"/>
            <a:ext cx="1089197" cy="1089197"/>
          </a:xfrm>
          <a:prstGeom prst="rect">
            <a:avLst/>
          </a:prstGeom>
        </p:spPr>
      </p:pic>
      <p:pic>
        <p:nvPicPr>
          <p:cNvPr id="29" name="Picture 29"/>
          <p:cNvPicPr>
            <a:picLocks noChangeAspect="1"/>
          </p:cNvPicPr>
          <p:nvPr/>
        </p:nvPicPr>
        <p:blipFill>
          <a:blip r:embed="rId6"/>
          <a:srcRect/>
          <a:stretch>
            <a:fillRect/>
          </a:stretch>
        </p:blipFill>
        <p:spPr>
          <a:xfrm>
            <a:off x="12020508" y="4621913"/>
            <a:ext cx="1227265" cy="1089197"/>
          </a:xfrm>
          <a:prstGeom prst="rect">
            <a:avLst/>
          </a:prstGeom>
        </p:spPr>
      </p:pic>
      <p:pic>
        <p:nvPicPr>
          <p:cNvPr id="30" name="Picture 30"/>
          <p:cNvPicPr>
            <a:picLocks noChangeAspect="1"/>
          </p:cNvPicPr>
          <p:nvPr/>
        </p:nvPicPr>
        <p:blipFill>
          <a:blip r:embed="rId7"/>
          <a:srcRect/>
          <a:stretch>
            <a:fillRect/>
          </a:stretch>
        </p:blipFill>
        <p:spPr>
          <a:xfrm>
            <a:off x="12020508" y="7964186"/>
            <a:ext cx="1227265" cy="1227265"/>
          </a:xfrm>
          <a:prstGeom prst="rect">
            <a:avLst/>
          </a:prstGeom>
        </p:spPr>
      </p:pic>
      <p:pic>
        <p:nvPicPr>
          <p:cNvPr id="31" name="Picture 31"/>
          <p:cNvPicPr>
            <a:picLocks noChangeAspect="1"/>
          </p:cNvPicPr>
          <p:nvPr/>
        </p:nvPicPr>
        <p:blipFill>
          <a:blip r:embed="rId8"/>
          <a:srcRect/>
          <a:stretch>
            <a:fillRect/>
          </a:stretch>
        </p:blipFill>
        <p:spPr>
          <a:xfrm>
            <a:off x="8854686" y="7964186"/>
            <a:ext cx="1165574" cy="1089197"/>
          </a:xfrm>
          <a:prstGeom prst="rect">
            <a:avLst/>
          </a:prstGeom>
        </p:spPr>
      </p:pic>
      <p:sp>
        <p:nvSpPr>
          <p:cNvPr id="32" name="TextBox 32"/>
          <p:cNvSpPr txBox="1"/>
          <p:nvPr/>
        </p:nvSpPr>
        <p:spPr>
          <a:xfrm>
            <a:off x="10840663" y="916929"/>
            <a:ext cx="8930450" cy="1119727"/>
          </a:xfrm>
          <a:prstGeom prst="rect">
            <a:avLst/>
          </a:prstGeom>
        </p:spPr>
        <p:txBody>
          <a:bodyPr lIns="0" tIns="0" rIns="0" bIns="0" rtlCol="0" anchor="t">
            <a:spAutoFit/>
          </a:bodyPr>
          <a:lstStyle/>
          <a:p>
            <a:pPr>
              <a:lnSpc>
                <a:spcPts val="8458"/>
              </a:lnSpc>
            </a:pPr>
            <a:r>
              <a:rPr lang="en-US" sz="8458" spc="-338">
                <a:solidFill>
                  <a:srgbClr val="FFFFFF"/>
                </a:solidFill>
                <a:latin typeface="Montserrat Classic"/>
              </a:rPr>
              <a:t>SERVICIOS</a:t>
            </a:r>
          </a:p>
        </p:txBody>
      </p:sp>
      <p:sp>
        <p:nvSpPr>
          <p:cNvPr id="33" name="TextBox 33"/>
          <p:cNvSpPr txBox="1"/>
          <p:nvPr/>
        </p:nvSpPr>
        <p:spPr>
          <a:xfrm>
            <a:off x="1028700" y="6156932"/>
            <a:ext cx="5440076" cy="2380615"/>
          </a:xfrm>
          <a:prstGeom prst="rect">
            <a:avLst/>
          </a:prstGeom>
        </p:spPr>
        <p:txBody>
          <a:bodyPr lIns="0" tIns="0" rIns="0" bIns="0" rtlCol="0" anchor="t">
            <a:spAutoFit/>
          </a:bodyPr>
          <a:lstStyle/>
          <a:p>
            <a:pPr algn="r">
              <a:lnSpc>
                <a:spcPts val="4759"/>
              </a:lnSpc>
            </a:pPr>
            <a:r>
              <a:rPr lang="en-US" sz="3399" dirty="0">
                <a:solidFill>
                  <a:srgbClr val="000000"/>
                </a:solidFill>
                <a:latin typeface="Open Sans Bold"/>
              </a:rPr>
              <a:t>Red de </a:t>
            </a:r>
            <a:r>
              <a:rPr lang="en-US" sz="3399" dirty="0" err="1">
                <a:solidFill>
                  <a:srgbClr val="000000"/>
                </a:solidFill>
                <a:latin typeface="Open Sans Bold"/>
              </a:rPr>
              <a:t>servicios</a:t>
            </a:r>
            <a:r>
              <a:rPr lang="en-US" sz="3399" dirty="0">
                <a:solidFill>
                  <a:srgbClr val="000000"/>
                </a:solidFill>
                <a:latin typeface="Open Sans Bold"/>
              </a:rPr>
              <a:t> </a:t>
            </a:r>
            <a:r>
              <a:rPr lang="en-US" sz="3399" dirty="0" err="1">
                <a:solidFill>
                  <a:srgbClr val="000000"/>
                </a:solidFill>
                <a:latin typeface="Open Sans Bold"/>
              </a:rPr>
              <a:t>dependientes</a:t>
            </a:r>
            <a:r>
              <a:rPr lang="en-US" sz="3399" dirty="0">
                <a:solidFill>
                  <a:srgbClr val="000000"/>
                </a:solidFill>
                <a:latin typeface="Open Sans Bold"/>
              </a:rPr>
              <a:t> del INSITUTO DE LA MUJER DE CASTILLA-LA MANCHA</a:t>
            </a:r>
          </a:p>
        </p:txBody>
      </p:sp>
      <p:sp>
        <p:nvSpPr>
          <p:cNvPr id="34" name="TextBox 34"/>
          <p:cNvSpPr txBox="1"/>
          <p:nvPr/>
        </p:nvSpPr>
        <p:spPr>
          <a:xfrm>
            <a:off x="8098229" y="5924241"/>
            <a:ext cx="2602112" cy="363506"/>
          </a:xfrm>
          <a:prstGeom prst="rect">
            <a:avLst/>
          </a:prstGeom>
        </p:spPr>
        <p:txBody>
          <a:bodyPr lIns="0" tIns="0" rIns="0" bIns="0" rtlCol="0" anchor="t">
            <a:spAutoFit/>
          </a:bodyPr>
          <a:lstStyle/>
          <a:p>
            <a:pPr algn="ctr">
              <a:lnSpc>
                <a:spcPts val="3064"/>
              </a:lnSpc>
            </a:pPr>
            <a:r>
              <a:rPr lang="en-US" sz="2188">
                <a:solidFill>
                  <a:srgbClr val="19100E"/>
                </a:solidFill>
                <a:latin typeface="Montserrat Classic"/>
              </a:rPr>
              <a:t>ÁREA JURÍDICA</a:t>
            </a:r>
          </a:p>
        </p:txBody>
      </p:sp>
      <p:sp>
        <p:nvSpPr>
          <p:cNvPr id="35" name="TextBox 35"/>
          <p:cNvSpPr txBox="1"/>
          <p:nvPr/>
        </p:nvSpPr>
        <p:spPr>
          <a:xfrm>
            <a:off x="11135395" y="5924241"/>
            <a:ext cx="2997492" cy="356235"/>
          </a:xfrm>
          <a:prstGeom prst="rect">
            <a:avLst/>
          </a:prstGeom>
        </p:spPr>
        <p:txBody>
          <a:bodyPr lIns="0" tIns="0" rIns="0" bIns="0" rtlCol="0" anchor="t">
            <a:spAutoFit/>
          </a:bodyPr>
          <a:lstStyle/>
          <a:p>
            <a:pPr algn="ctr">
              <a:lnSpc>
                <a:spcPts val="2940"/>
              </a:lnSpc>
            </a:pPr>
            <a:r>
              <a:rPr lang="en-US" sz="2100">
                <a:solidFill>
                  <a:srgbClr val="19100E"/>
                </a:solidFill>
                <a:latin typeface="Montserrat Classic"/>
              </a:rPr>
              <a:t>ÁREA PSICOLÓGICA</a:t>
            </a:r>
          </a:p>
        </p:txBody>
      </p:sp>
      <p:sp>
        <p:nvSpPr>
          <p:cNvPr id="36" name="TextBox 36"/>
          <p:cNvSpPr txBox="1"/>
          <p:nvPr/>
        </p:nvSpPr>
        <p:spPr>
          <a:xfrm>
            <a:off x="8098229" y="9296226"/>
            <a:ext cx="2602112" cy="356235"/>
          </a:xfrm>
          <a:prstGeom prst="rect">
            <a:avLst/>
          </a:prstGeom>
        </p:spPr>
        <p:txBody>
          <a:bodyPr lIns="0" tIns="0" rIns="0" bIns="0" rtlCol="0" anchor="t">
            <a:spAutoFit/>
          </a:bodyPr>
          <a:lstStyle/>
          <a:p>
            <a:pPr algn="ctr">
              <a:lnSpc>
                <a:spcPts val="2940"/>
              </a:lnSpc>
            </a:pPr>
            <a:r>
              <a:rPr lang="en-US" sz="2100">
                <a:solidFill>
                  <a:srgbClr val="19100E"/>
                </a:solidFill>
                <a:latin typeface="Montserrat Classic"/>
              </a:rPr>
              <a:t>ÁREA SOCIAL</a:t>
            </a:r>
          </a:p>
        </p:txBody>
      </p:sp>
      <p:sp>
        <p:nvSpPr>
          <p:cNvPr id="37" name="TextBox 37"/>
          <p:cNvSpPr txBox="1"/>
          <p:nvPr/>
        </p:nvSpPr>
        <p:spPr>
          <a:xfrm>
            <a:off x="11333085" y="9296226"/>
            <a:ext cx="2602112" cy="356235"/>
          </a:xfrm>
          <a:prstGeom prst="rect">
            <a:avLst/>
          </a:prstGeom>
        </p:spPr>
        <p:txBody>
          <a:bodyPr lIns="0" tIns="0" rIns="0" bIns="0" rtlCol="0" anchor="t">
            <a:spAutoFit/>
          </a:bodyPr>
          <a:lstStyle/>
          <a:p>
            <a:pPr algn="ctr">
              <a:lnSpc>
                <a:spcPts val="2940"/>
              </a:lnSpc>
            </a:pPr>
            <a:r>
              <a:rPr lang="en-US" sz="2100">
                <a:solidFill>
                  <a:srgbClr val="000000"/>
                </a:solidFill>
                <a:latin typeface="Montserrat Classic"/>
              </a:rPr>
              <a:t>ÁREA DE EMPLEO</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1000"/>
                                        <p:tgtEl>
                                          <p:spTgt spid="19"/>
                                        </p:tgtEl>
                                      </p:cBhvr>
                                    </p:animEffect>
                                    <p:anim calcmode="lin" valueType="num">
                                      <p:cBhvr>
                                        <p:cTn id="53" dur="1000" fill="hold"/>
                                        <p:tgtEl>
                                          <p:spTgt spid="19"/>
                                        </p:tgtEl>
                                        <p:attrNameLst>
                                          <p:attrName>ppt_x</p:attrName>
                                        </p:attrNameLst>
                                      </p:cBhvr>
                                      <p:tavLst>
                                        <p:tav tm="0">
                                          <p:val>
                                            <p:strVal val="#ppt_x"/>
                                          </p:val>
                                        </p:tav>
                                        <p:tav tm="100000">
                                          <p:val>
                                            <p:strVal val="#ppt_x"/>
                                          </p:val>
                                        </p:tav>
                                      </p:tavLst>
                                    </p:anim>
                                    <p:anim calcmode="lin" valueType="num">
                                      <p:cBhvr>
                                        <p:cTn id="54" dur="1000" fill="hold"/>
                                        <p:tgtEl>
                                          <p:spTgt spid="19"/>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1000"/>
                                        <p:tgtEl>
                                          <p:spTgt spid="21"/>
                                        </p:tgtEl>
                                      </p:cBhvr>
                                    </p:animEffect>
                                    <p:anim calcmode="lin" valueType="num">
                                      <p:cBhvr>
                                        <p:cTn id="58" dur="1000" fill="hold"/>
                                        <p:tgtEl>
                                          <p:spTgt spid="21"/>
                                        </p:tgtEl>
                                        <p:attrNameLst>
                                          <p:attrName>ppt_x</p:attrName>
                                        </p:attrNameLst>
                                      </p:cBhvr>
                                      <p:tavLst>
                                        <p:tav tm="0">
                                          <p:val>
                                            <p:strVal val="#ppt_x"/>
                                          </p:val>
                                        </p:tav>
                                        <p:tav tm="100000">
                                          <p:val>
                                            <p:strVal val="#ppt_x"/>
                                          </p:val>
                                        </p:tav>
                                      </p:tavLst>
                                    </p:anim>
                                    <p:anim calcmode="lin" valueType="num">
                                      <p:cBhvr>
                                        <p:cTn id="59" dur="1000" fill="hold"/>
                                        <p:tgtEl>
                                          <p:spTgt spid="21"/>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1000"/>
                                        <p:tgtEl>
                                          <p:spTgt spid="23"/>
                                        </p:tgtEl>
                                      </p:cBhvr>
                                    </p:animEffect>
                                    <p:anim calcmode="lin" valueType="num">
                                      <p:cBhvr>
                                        <p:cTn id="63" dur="1000" fill="hold"/>
                                        <p:tgtEl>
                                          <p:spTgt spid="23"/>
                                        </p:tgtEl>
                                        <p:attrNameLst>
                                          <p:attrName>ppt_x</p:attrName>
                                        </p:attrNameLst>
                                      </p:cBhvr>
                                      <p:tavLst>
                                        <p:tav tm="0">
                                          <p:val>
                                            <p:strVal val="#ppt_x"/>
                                          </p:val>
                                        </p:tav>
                                        <p:tav tm="100000">
                                          <p:val>
                                            <p:strVal val="#ppt_x"/>
                                          </p:val>
                                        </p:tav>
                                      </p:tavLst>
                                    </p:anim>
                                    <p:anim calcmode="lin" valueType="num">
                                      <p:cBhvr>
                                        <p:cTn id="64" dur="1000" fill="hold"/>
                                        <p:tgtEl>
                                          <p:spTgt spid="23"/>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1000"/>
                                        <p:tgtEl>
                                          <p:spTgt spid="24"/>
                                        </p:tgtEl>
                                      </p:cBhvr>
                                    </p:animEffect>
                                    <p:anim calcmode="lin" valueType="num">
                                      <p:cBhvr>
                                        <p:cTn id="68" dur="1000" fill="hold"/>
                                        <p:tgtEl>
                                          <p:spTgt spid="24"/>
                                        </p:tgtEl>
                                        <p:attrNameLst>
                                          <p:attrName>ppt_x</p:attrName>
                                        </p:attrNameLst>
                                      </p:cBhvr>
                                      <p:tavLst>
                                        <p:tav tm="0">
                                          <p:val>
                                            <p:strVal val="#ppt_x"/>
                                          </p:val>
                                        </p:tav>
                                        <p:tav tm="100000">
                                          <p:val>
                                            <p:strVal val="#ppt_x"/>
                                          </p:val>
                                        </p:tav>
                                      </p:tavLst>
                                    </p:anim>
                                    <p:anim calcmode="lin" valueType="num">
                                      <p:cBhvr>
                                        <p:cTn id="69" dur="1000" fill="hold"/>
                                        <p:tgtEl>
                                          <p:spTgt spid="24"/>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1000"/>
                                        <p:tgtEl>
                                          <p:spTgt spid="25"/>
                                        </p:tgtEl>
                                      </p:cBhvr>
                                    </p:animEffect>
                                    <p:anim calcmode="lin" valueType="num">
                                      <p:cBhvr>
                                        <p:cTn id="73" dur="1000" fill="hold"/>
                                        <p:tgtEl>
                                          <p:spTgt spid="25"/>
                                        </p:tgtEl>
                                        <p:attrNameLst>
                                          <p:attrName>ppt_x</p:attrName>
                                        </p:attrNameLst>
                                      </p:cBhvr>
                                      <p:tavLst>
                                        <p:tav tm="0">
                                          <p:val>
                                            <p:strVal val="#ppt_x"/>
                                          </p:val>
                                        </p:tav>
                                        <p:tav tm="100000">
                                          <p:val>
                                            <p:strVal val="#ppt_x"/>
                                          </p:val>
                                        </p:tav>
                                      </p:tavLst>
                                    </p:anim>
                                    <p:anim calcmode="lin" valueType="num">
                                      <p:cBhvr>
                                        <p:cTn id="74" dur="1000" fill="hold"/>
                                        <p:tgtEl>
                                          <p:spTgt spid="25"/>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1000"/>
                                        <p:tgtEl>
                                          <p:spTgt spid="28"/>
                                        </p:tgtEl>
                                      </p:cBhvr>
                                    </p:animEffect>
                                    <p:anim calcmode="lin" valueType="num">
                                      <p:cBhvr>
                                        <p:cTn id="83" dur="1000" fill="hold"/>
                                        <p:tgtEl>
                                          <p:spTgt spid="28"/>
                                        </p:tgtEl>
                                        <p:attrNameLst>
                                          <p:attrName>ppt_x</p:attrName>
                                        </p:attrNameLst>
                                      </p:cBhvr>
                                      <p:tavLst>
                                        <p:tav tm="0">
                                          <p:val>
                                            <p:strVal val="#ppt_x"/>
                                          </p:val>
                                        </p:tav>
                                        <p:tav tm="100000">
                                          <p:val>
                                            <p:strVal val="#ppt_x"/>
                                          </p:val>
                                        </p:tav>
                                      </p:tavLst>
                                    </p:anim>
                                    <p:anim calcmode="lin" valueType="num">
                                      <p:cBhvr>
                                        <p:cTn id="84" dur="1000" fill="hold"/>
                                        <p:tgtEl>
                                          <p:spTgt spid="28"/>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1000"/>
                                        <p:tgtEl>
                                          <p:spTgt spid="29"/>
                                        </p:tgtEl>
                                      </p:cBhvr>
                                    </p:animEffect>
                                    <p:anim calcmode="lin" valueType="num">
                                      <p:cBhvr>
                                        <p:cTn id="88" dur="1000" fill="hold"/>
                                        <p:tgtEl>
                                          <p:spTgt spid="29"/>
                                        </p:tgtEl>
                                        <p:attrNameLst>
                                          <p:attrName>ppt_x</p:attrName>
                                        </p:attrNameLst>
                                      </p:cBhvr>
                                      <p:tavLst>
                                        <p:tav tm="0">
                                          <p:val>
                                            <p:strVal val="#ppt_x"/>
                                          </p:val>
                                        </p:tav>
                                        <p:tav tm="100000">
                                          <p:val>
                                            <p:strVal val="#ppt_x"/>
                                          </p:val>
                                        </p:tav>
                                      </p:tavLst>
                                    </p:anim>
                                    <p:anim calcmode="lin" valueType="num">
                                      <p:cBhvr>
                                        <p:cTn id="89" dur="1000" fill="hold"/>
                                        <p:tgtEl>
                                          <p:spTgt spid="29"/>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1000" fill="hold"/>
                                        <p:tgtEl>
                                          <p:spTgt spid="30"/>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fade">
                                      <p:cBhvr>
                                        <p:cTn id="97" dur="1000"/>
                                        <p:tgtEl>
                                          <p:spTgt spid="31"/>
                                        </p:tgtEl>
                                      </p:cBhvr>
                                    </p:animEffect>
                                    <p:anim calcmode="lin" valueType="num">
                                      <p:cBhvr>
                                        <p:cTn id="98" dur="1000" fill="hold"/>
                                        <p:tgtEl>
                                          <p:spTgt spid="31"/>
                                        </p:tgtEl>
                                        <p:attrNameLst>
                                          <p:attrName>ppt_x</p:attrName>
                                        </p:attrNameLst>
                                      </p:cBhvr>
                                      <p:tavLst>
                                        <p:tav tm="0">
                                          <p:val>
                                            <p:strVal val="#ppt_x"/>
                                          </p:val>
                                        </p:tav>
                                        <p:tav tm="100000">
                                          <p:val>
                                            <p:strVal val="#ppt_x"/>
                                          </p:val>
                                        </p:tav>
                                      </p:tavLst>
                                    </p:anim>
                                    <p:anim calcmode="lin" valueType="num">
                                      <p:cBhvr>
                                        <p:cTn id="99" dur="1000" fill="hold"/>
                                        <p:tgtEl>
                                          <p:spTgt spid="31"/>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fade">
                                      <p:cBhvr>
                                        <p:cTn id="107" dur="1000"/>
                                        <p:tgtEl>
                                          <p:spTgt spid="35"/>
                                        </p:tgtEl>
                                      </p:cBhvr>
                                    </p:animEffect>
                                    <p:anim calcmode="lin" valueType="num">
                                      <p:cBhvr>
                                        <p:cTn id="108" dur="1000" fill="hold"/>
                                        <p:tgtEl>
                                          <p:spTgt spid="35"/>
                                        </p:tgtEl>
                                        <p:attrNameLst>
                                          <p:attrName>ppt_x</p:attrName>
                                        </p:attrNameLst>
                                      </p:cBhvr>
                                      <p:tavLst>
                                        <p:tav tm="0">
                                          <p:val>
                                            <p:strVal val="#ppt_x"/>
                                          </p:val>
                                        </p:tav>
                                        <p:tav tm="100000">
                                          <p:val>
                                            <p:strVal val="#ppt_x"/>
                                          </p:val>
                                        </p:tav>
                                      </p:tavLst>
                                    </p:anim>
                                    <p:anim calcmode="lin" valueType="num">
                                      <p:cBhvr>
                                        <p:cTn id="109" dur="1000" fill="hold"/>
                                        <p:tgtEl>
                                          <p:spTgt spid="35"/>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0"/>
                                  </p:stCondLst>
                                  <p:childTnLst>
                                    <p:set>
                                      <p:cBhvr>
                                        <p:cTn id="121" dur="1" fill="hold">
                                          <p:stCondLst>
                                            <p:cond delay="0"/>
                                          </p:stCondLst>
                                        </p:cTn>
                                        <p:tgtEl>
                                          <p:spTgt spid="2"/>
                                        </p:tgtEl>
                                        <p:attrNameLst>
                                          <p:attrName>style.visibility</p:attrName>
                                        </p:attrNameLst>
                                      </p:cBhvr>
                                      <p:to>
                                        <p:strVal val="visible"/>
                                      </p:to>
                                    </p:set>
                                    <p:animEffect transition="in" filter="fade">
                                      <p:cBhvr>
                                        <p:cTn id="122" dur="1000"/>
                                        <p:tgtEl>
                                          <p:spTgt spid="2"/>
                                        </p:tgtEl>
                                      </p:cBhvr>
                                    </p:animEffect>
                                    <p:anim calcmode="lin" valueType="num">
                                      <p:cBhvr>
                                        <p:cTn id="123" dur="1000" fill="hold"/>
                                        <p:tgtEl>
                                          <p:spTgt spid="2"/>
                                        </p:tgtEl>
                                        <p:attrNameLst>
                                          <p:attrName>ppt_x</p:attrName>
                                        </p:attrNameLst>
                                      </p:cBhvr>
                                      <p:tavLst>
                                        <p:tav tm="0">
                                          <p:val>
                                            <p:strVal val="#ppt_x"/>
                                          </p:val>
                                        </p:tav>
                                        <p:tav tm="100000">
                                          <p:val>
                                            <p:strVal val="#ppt_x"/>
                                          </p:val>
                                        </p:tav>
                                      </p:tavLst>
                                    </p:anim>
                                    <p:anim calcmode="lin" valueType="num">
                                      <p:cBhvr>
                                        <p:cTn id="124" dur="1000" fill="hold"/>
                                        <p:tgtEl>
                                          <p:spTgt spid="2"/>
                                        </p:tgtEl>
                                        <p:attrNameLst>
                                          <p:attrName>ppt_y</p:attrName>
                                        </p:attrNameLst>
                                      </p:cBhvr>
                                      <p:tavLst>
                                        <p:tav tm="0">
                                          <p:val>
                                            <p:strVal val="#ppt_y+.1"/>
                                          </p:val>
                                        </p:tav>
                                        <p:tav tm="100000">
                                          <p:val>
                                            <p:strVal val="#ppt_y"/>
                                          </p:val>
                                        </p:tav>
                                      </p:tavLst>
                                    </p:anim>
                                  </p:childTnLst>
                                </p:cTn>
                              </p:par>
                              <p:par>
                                <p:cTn id="125" presetID="42" presetClass="entr" presetSubtype="0" fill="hold" nodeType="withEffect">
                                  <p:stCondLst>
                                    <p:cond delay="0"/>
                                  </p:stCondLst>
                                  <p:childTnLst>
                                    <p:set>
                                      <p:cBhvr>
                                        <p:cTn id="126" dur="1" fill="hold">
                                          <p:stCondLst>
                                            <p:cond delay="0"/>
                                          </p:stCondLst>
                                        </p:cTn>
                                        <p:tgtEl>
                                          <p:spTgt spid="3"/>
                                        </p:tgtEl>
                                        <p:attrNameLst>
                                          <p:attrName>style.visibility</p:attrName>
                                        </p:attrNameLst>
                                      </p:cBhvr>
                                      <p:to>
                                        <p:strVal val="visible"/>
                                      </p:to>
                                    </p:set>
                                    <p:animEffect transition="in" filter="fade">
                                      <p:cBhvr>
                                        <p:cTn id="127" dur="1000"/>
                                        <p:tgtEl>
                                          <p:spTgt spid="3"/>
                                        </p:tgtEl>
                                      </p:cBhvr>
                                    </p:animEffect>
                                    <p:anim calcmode="lin" valueType="num">
                                      <p:cBhvr>
                                        <p:cTn id="128" dur="1000" fill="hold"/>
                                        <p:tgtEl>
                                          <p:spTgt spid="3"/>
                                        </p:tgtEl>
                                        <p:attrNameLst>
                                          <p:attrName>ppt_x</p:attrName>
                                        </p:attrNameLst>
                                      </p:cBhvr>
                                      <p:tavLst>
                                        <p:tav tm="0">
                                          <p:val>
                                            <p:strVal val="#ppt_x"/>
                                          </p:val>
                                        </p:tav>
                                        <p:tav tm="100000">
                                          <p:val>
                                            <p:strVal val="#ppt_x"/>
                                          </p:val>
                                        </p:tav>
                                      </p:tavLst>
                                    </p:anim>
                                    <p:anim calcmode="lin" valueType="num">
                                      <p:cBhvr>
                                        <p:cTn id="129" dur="1000" fill="hold"/>
                                        <p:tgtEl>
                                          <p:spTgt spid="3"/>
                                        </p:tgtEl>
                                        <p:attrNameLst>
                                          <p:attrName>ppt_y</p:attrName>
                                        </p:attrNameLst>
                                      </p:cBhvr>
                                      <p:tavLst>
                                        <p:tav tm="0">
                                          <p:val>
                                            <p:strVal val="#ppt_y+.1"/>
                                          </p:val>
                                        </p:tav>
                                        <p:tav tm="100000">
                                          <p:val>
                                            <p:strVal val="#ppt_y"/>
                                          </p:val>
                                        </p:tav>
                                      </p:tavLst>
                                    </p:anim>
                                  </p:childTnLst>
                                </p:cTn>
                              </p:par>
                              <p:par>
                                <p:cTn id="130" presetID="42" presetClass="entr" presetSubtype="0" fill="hold" nodeType="withEffect">
                                  <p:stCondLst>
                                    <p:cond delay="0"/>
                                  </p:stCondLst>
                                  <p:childTnLst>
                                    <p:set>
                                      <p:cBhvr>
                                        <p:cTn id="131" dur="1" fill="hold">
                                          <p:stCondLst>
                                            <p:cond delay="0"/>
                                          </p:stCondLst>
                                        </p:cTn>
                                        <p:tgtEl>
                                          <p:spTgt spid="4"/>
                                        </p:tgtEl>
                                        <p:attrNameLst>
                                          <p:attrName>style.visibility</p:attrName>
                                        </p:attrNameLst>
                                      </p:cBhvr>
                                      <p:to>
                                        <p:strVal val="visible"/>
                                      </p:to>
                                    </p:set>
                                    <p:animEffect transition="in" filter="fade">
                                      <p:cBhvr>
                                        <p:cTn id="132" dur="1000"/>
                                        <p:tgtEl>
                                          <p:spTgt spid="4"/>
                                        </p:tgtEl>
                                      </p:cBhvr>
                                    </p:animEffect>
                                    <p:anim calcmode="lin" valueType="num">
                                      <p:cBhvr>
                                        <p:cTn id="133" dur="1000" fill="hold"/>
                                        <p:tgtEl>
                                          <p:spTgt spid="4"/>
                                        </p:tgtEl>
                                        <p:attrNameLst>
                                          <p:attrName>ppt_x</p:attrName>
                                        </p:attrNameLst>
                                      </p:cBhvr>
                                      <p:tavLst>
                                        <p:tav tm="0">
                                          <p:val>
                                            <p:strVal val="#ppt_x"/>
                                          </p:val>
                                        </p:tav>
                                        <p:tav tm="100000">
                                          <p:val>
                                            <p:strVal val="#ppt_x"/>
                                          </p:val>
                                        </p:tav>
                                      </p:tavLst>
                                    </p:anim>
                                    <p:anim calcmode="lin" valueType="num">
                                      <p:cBhvr>
                                        <p:cTn id="1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6822567"/>
            <a:ext cx="6116582" cy="2395576"/>
            <a:chOff x="0" y="0"/>
            <a:chExt cx="908523" cy="355826"/>
          </a:xfrm>
        </p:grpSpPr>
        <p:sp>
          <p:nvSpPr>
            <p:cNvPr id="3" name="Freeform 3"/>
            <p:cNvSpPr/>
            <p:nvPr/>
          </p:nvSpPr>
          <p:spPr>
            <a:xfrm>
              <a:off x="0" y="0"/>
              <a:ext cx="908523" cy="355826"/>
            </a:xfrm>
            <a:custGeom>
              <a:avLst/>
              <a:gdLst/>
              <a:ahLst/>
              <a:cxnLst/>
              <a:rect l="l" t="t" r="r" b="b"/>
              <a:pathLst>
                <a:path w="908523" h="355826">
                  <a:moveTo>
                    <a:pt x="0" y="0"/>
                  </a:moveTo>
                  <a:lnTo>
                    <a:pt x="908523" y="0"/>
                  </a:lnTo>
                  <a:lnTo>
                    <a:pt x="908523" y="355826"/>
                  </a:lnTo>
                  <a:lnTo>
                    <a:pt x="0" y="355826"/>
                  </a:lnTo>
                  <a:close/>
                </a:path>
              </a:pathLst>
            </a:custGeom>
            <a:solidFill>
              <a:srgbClr val="B90B3A"/>
            </a:solidFill>
          </p:spPr>
        </p:sp>
      </p:grpSp>
      <p:sp>
        <p:nvSpPr>
          <p:cNvPr id="4" name="AutoShape 4"/>
          <p:cNvSpPr/>
          <p:nvPr/>
        </p:nvSpPr>
        <p:spPr>
          <a:xfrm rot="5400000" flipV="1">
            <a:off x="5149705" y="976223"/>
            <a:ext cx="1933757" cy="2"/>
          </a:xfrm>
          <a:prstGeom prst="line">
            <a:avLst/>
          </a:prstGeom>
          <a:ln w="12700">
            <a:headEnd type="none" w="sm" len="sm"/>
            <a:tailEnd type="none" w="sm" len="sm"/>
          </a:ln>
        </p:spPr>
        <p:style>
          <a:lnRef idx="1">
            <a:schemeClr val="accent2"/>
          </a:lnRef>
          <a:fillRef idx="0">
            <a:schemeClr val="accent2"/>
          </a:fillRef>
          <a:effectRef idx="0">
            <a:schemeClr val="accent2"/>
          </a:effectRef>
          <a:fontRef idx="minor">
            <a:schemeClr val="tx1"/>
          </a:fontRef>
        </p:style>
      </p:sp>
      <p:pic>
        <p:nvPicPr>
          <p:cNvPr id="5" name="Picture 5"/>
          <p:cNvPicPr>
            <a:picLocks noChangeAspect="1"/>
          </p:cNvPicPr>
          <p:nvPr/>
        </p:nvPicPr>
        <p:blipFill>
          <a:blip r:embed="rId2"/>
          <a:srcRect t="28990" b="9764"/>
          <a:stretch>
            <a:fillRect/>
          </a:stretch>
        </p:blipFill>
        <p:spPr>
          <a:xfrm>
            <a:off x="7426424" y="4162772"/>
            <a:ext cx="10145968" cy="5095528"/>
          </a:xfrm>
          <a:prstGeom prst="rect">
            <a:avLst/>
          </a:prstGeom>
        </p:spPr>
      </p:pic>
      <p:pic>
        <p:nvPicPr>
          <p:cNvPr id="6" name="Picture 6"/>
          <p:cNvPicPr>
            <a:picLocks noChangeAspect="1"/>
          </p:cNvPicPr>
          <p:nvPr/>
        </p:nvPicPr>
        <p:blipFill>
          <a:blip r:embed="rId3"/>
          <a:srcRect/>
          <a:stretch>
            <a:fillRect/>
          </a:stretch>
        </p:blipFill>
        <p:spPr>
          <a:xfrm>
            <a:off x="1984632" y="6946697"/>
            <a:ext cx="2147317" cy="2147317"/>
          </a:xfrm>
          <a:prstGeom prst="rect">
            <a:avLst/>
          </a:prstGeom>
        </p:spPr>
      </p:pic>
      <p:sp>
        <p:nvSpPr>
          <p:cNvPr id="7" name="TextBox 7"/>
          <p:cNvSpPr txBox="1"/>
          <p:nvPr/>
        </p:nvSpPr>
        <p:spPr>
          <a:xfrm>
            <a:off x="6977515" y="359863"/>
            <a:ext cx="11043785" cy="3638623"/>
          </a:xfrm>
          <a:prstGeom prst="rect">
            <a:avLst/>
          </a:prstGeom>
        </p:spPr>
        <p:txBody>
          <a:bodyPr lIns="0" tIns="0" rIns="0" bIns="0" rtlCol="0" anchor="t">
            <a:spAutoFit/>
          </a:bodyPr>
          <a:lstStyle/>
          <a:p>
            <a:pPr algn="just">
              <a:lnSpc>
                <a:spcPts val="4195"/>
              </a:lnSpc>
            </a:pPr>
            <a:r>
              <a:rPr lang="en-US" sz="2997" dirty="0">
                <a:solidFill>
                  <a:srgbClr val="000000"/>
                </a:solidFill>
                <a:latin typeface="Open Sans Bold"/>
              </a:rPr>
              <a:t>A DÍA DE HOY LA PROVINCIA DE CIUDAD REAL CUENTA CON 26 CENTROS DE LA MUJER QUE DAN COBERTURA A LA INMENSA MAYORÍA DE MUNICIPIOS, GRACIAS EN PARTE AL CARÁCTER ITINERANTE DE ALGUNOS CENTROS QUE OFRECEN ASISTENCIA PRESENCIAL EN LAS ZONAS MÁS RURALES</a:t>
            </a:r>
          </a:p>
          <a:p>
            <a:pPr>
              <a:lnSpc>
                <a:spcPts val="4195"/>
              </a:lnSpc>
            </a:pPr>
            <a:endParaRPr lang="en-US" sz="2997" dirty="0">
              <a:solidFill>
                <a:srgbClr val="000000"/>
              </a:solidFill>
              <a:latin typeface="Open Sans Bold"/>
            </a:endParaRPr>
          </a:p>
        </p:txBody>
      </p:sp>
      <p:sp>
        <p:nvSpPr>
          <p:cNvPr id="8" name="TextBox 8"/>
          <p:cNvSpPr txBox="1"/>
          <p:nvPr/>
        </p:nvSpPr>
        <p:spPr>
          <a:xfrm>
            <a:off x="441985" y="1219200"/>
            <a:ext cx="8115300" cy="5130695"/>
          </a:xfrm>
          <a:prstGeom prst="rect">
            <a:avLst/>
          </a:prstGeom>
        </p:spPr>
        <p:txBody>
          <a:bodyPr lIns="0" tIns="0" rIns="0" bIns="0" rtlCol="0" anchor="t">
            <a:spAutoFit/>
          </a:bodyPr>
          <a:lstStyle/>
          <a:p>
            <a:pPr>
              <a:lnSpc>
                <a:spcPts val="9995"/>
              </a:lnSpc>
            </a:pPr>
            <a:r>
              <a:rPr lang="en-US" sz="9995" spc="-399" dirty="0">
                <a:solidFill>
                  <a:srgbClr val="15064D"/>
                </a:solidFill>
                <a:latin typeface="Montserrat Classic"/>
              </a:rPr>
              <a:t>RED DE CENTROS </a:t>
            </a:r>
          </a:p>
          <a:p>
            <a:pPr>
              <a:lnSpc>
                <a:spcPts val="9995"/>
              </a:lnSpc>
            </a:pPr>
            <a:r>
              <a:rPr lang="en-US" sz="9995" spc="-399" dirty="0">
                <a:solidFill>
                  <a:srgbClr val="15064D"/>
                </a:solidFill>
                <a:latin typeface="Montserrat Classic"/>
              </a:rPr>
              <a:t>DE LA </a:t>
            </a:r>
          </a:p>
          <a:p>
            <a:pPr>
              <a:lnSpc>
                <a:spcPts val="9995"/>
              </a:lnSpc>
            </a:pPr>
            <a:r>
              <a:rPr lang="en-US" sz="9995" spc="-399" dirty="0">
                <a:solidFill>
                  <a:srgbClr val="15064D"/>
                </a:solidFill>
                <a:latin typeface="Montserrat Classic"/>
              </a:rPr>
              <a:t>MUJER</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13644416" y="6491141"/>
            <a:ext cx="7410742" cy="0"/>
          </a:xfrm>
          <a:prstGeom prst="line">
            <a:avLst/>
          </a:prstGeom>
          <a:ln w="180975" cap="rnd">
            <a:solidFill>
              <a:srgbClr val="B90B3A"/>
            </a:solidFill>
            <a:prstDash val="solid"/>
            <a:headEnd type="none" w="sm" len="sm"/>
            <a:tailEnd type="none" w="sm" len="sm"/>
          </a:ln>
        </p:spPr>
      </p:sp>
      <p:pic>
        <p:nvPicPr>
          <p:cNvPr id="3" name="Picture 3"/>
          <p:cNvPicPr>
            <a:picLocks noChangeAspect="1"/>
          </p:cNvPicPr>
          <p:nvPr/>
        </p:nvPicPr>
        <p:blipFill>
          <a:blip r:embed="rId2"/>
          <a:srcRect/>
          <a:stretch>
            <a:fillRect/>
          </a:stretch>
        </p:blipFill>
        <p:spPr>
          <a:xfrm>
            <a:off x="11301461" y="2876258"/>
            <a:ext cx="5705095" cy="7410742"/>
          </a:xfrm>
          <a:prstGeom prst="rect">
            <a:avLst/>
          </a:prstGeom>
        </p:spPr>
      </p:pic>
      <p:pic>
        <p:nvPicPr>
          <p:cNvPr id="4" name="Picture 4"/>
          <p:cNvPicPr>
            <a:picLocks noChangeAspect="1"/>
          </p:cNvPicPr>
          <p:nvPr/>
        </p:nvPicPr>
        <p:blipFill>
          <a:blip r:embed="rId3"/>
          <a:srcRect/>
          <a:stretch>
            <a:fillRect/>
          </a:stretch>
        </p:blipFill>
        <p:spPr>
          <a:xfrm>
            <a:off x="1496065" y="6460480"/>
            <a:ext cx="6278702" cy="3274862"/>
          </a:xfrm>
          <a:prstGeom prst="rect">
            <a:avLst/>
          </a:prstGeom>
        </p:spPr>
      </p:pic>
      <p:grpSp>
        <p:nvGrpSpPr>
          <p:cNvPr id="5" name="Group 5"/>
          <p:cNvGrpSpPr/>
          <p:nvPr/>
        </p:nvGrpSpPr>
        <p:grpSpPr>
          <a:xfrm>
            <a:off x="5334002" y="0"/>
            <a:ext cx="12984478" cy="2876258"/>
            <a:chOff x="0" y="0"/>
            <a:chExt cx="2759130" cy="791346"/>
          </a:xfrm>
        </p:grpSpPr>
        <p:sp>
          <p:nvSpPr>
            <p:cNvPr id="6" name="Freeform 6"/>
            <p:cNvSpPr/>
            <p:nvPr/>
          </p:nvSpPr>
          <p:spPr>
            <a:xfrm>
              <a:off x="0" y="0"/>
              <a:ext cx="2759130" cy="791346"/>
            </a:xfrm>
            <a:custGeom>
              <a:avLst/>
              <a:gdLst/>
              <a:ahLst/>
              <a:cxnLst/>
              <a:rect l="l" t="t" r="r" b="b"/>
              <a:pathLst>
                <a:path w="2759130" h="791346">
                  <a:moveTo>
                    <a:pt x="0" y="0"/>
                  </a:moveTo>
                  <a:lnTo>
                    <a:pt x="2759130" y="0"/>
                  </a:lnTo>
                  <a:lnTo>
                    <a:pt x="2759130" y="791346"/>
                  </a:lnTo>
                  <a:lnTo>
                    <a:pt x="0" y="791346"/>
                  </a:lnTo>
                  <a:close/>
                </a:path>
              </a:pathLst>
            </a:custGeom>
            <a:solidFill>
              <a:srgbClr val="D3B9D5"/>
            </a:solidFill>
          </p:spPr>
        </p:sp>
      </p:grpSp>
      <p:sp>
        <p:nvSpPr>
          <p:cNvPr id="7" name="TextBox 7"/>
          <p:cNvSpPr txBox="1"/>
          <p:nvPr/>
        </p:nvSpPr>
        <p:spPr>
          <a:xfrm>
            <a:off x="2580730" y="337765"/>
            <a:ext cx="14678570" cy="2396320"/>
          </a:xfrm>
          <a:prstGeom prst="rect">
            <a:avLst/>
          </a:prstGeom>
        </p:spPr>
        <p:txBody>
          <a:bodyPr lIns="0" tIns="0" rIns="0" bIns="0" rtlCol="0" anchor="t">
            <a:spAutoFit/>
          </a:bodyPr>
          <a:lstStyle/>
          <a:p>
            <a:pPr algn="r">
              <a:lnSpc>
                <a:spcPts val="9669"/>
              </a:lnSpc>
            </a:pPr>
            <a:r>
              <a:rPr lang="en-US" sz="6906" dirty="0">
                <a:solidFill>
                  <a:srgbClr val="15064D"/>
                </a:solidFill>
                <a:latin typeface="Montserrat Classic"/>
              </a:rPr>
              <a:t>CENTRO DE LA MUJER DE CALZADA DE CALATRAVA</a:t>
            </a:r>
          </a:p>
        </p:txBody>
      </p:sp>
      <p:sp>
        <p:nvSpPr>
          <p:cNvPr id="8" name="TextBox 8"/>
          <p:cNvSpPr txBox="1"/>
          <p:nvPr/>
        </p:nvSpPr>
        <p:spPr>
          <a:xfrm>
            <a:off x="5743025" y="4223542"/>
            <a:ext cx="5002417" cy="2358087"/>
          </a:xfrm>
          <a:prstGeom prst="rect">
            <a:avLst/>
          </a:prstGeom>
        </p:spPr>
        <p:txBody>
          <a:bodyPr lIns="0" tIns="0" rIns="0" bIns="0" rtlCol="0" anchor="t">
            <a:spAutoFit/>
          </a:bodyPr>
          <a:lstStyle/>
          <a:p>
            <a:pPr algn="just">
              <a:lnSpc>
                <a:spcPts val="4751"/>
              </a:lnSpc>
            </a:pPr>
            <a:r>
              <a:rPr lang="en-US" sz="3393">
                <a:solidFill>
                  <a:srgbClr val="19100E"/>
                </a:solidFill>
                <a:latin typeface="Open Sans Bold"/>
              </a:rPr>
              <a:t>Desde nuestro centro damos cobertura a las localidades de :</a:t>
            </a:r>
          </a:p>
          <a:p>
            <a:pPr algn="just">
              <a:lnSpc>
                <a:spcPts val="4751"/>
              </a:lnSpc>
            </a:pPr>
            <a:endParaRPr lang="en-US" sz="3393">
              <a:solidFill>
                <a:srgbClr val="19100E"/>
              </a:solidFill>
              <a:latin typeface="Open Sans Bold"/>
            </a:endParaRPr>
          </a:p>
        </p:txBody>
      </p:sp>
      <p:pic>
        <p:nvPicPr>
          <p:cNvPr id="9" name="Picture 9"/>
          <p:cNvPicPr>
            <a:picLocks noChangeAspect="1"/>
          </p:cNvPicPr>
          <p:nvPr/>
        </p:nvPicPr>
        <p:blipFill>
          <a:blip r:embed="rId3">
            <a:alphaModFix amt="75000"/>
          </a:blip>
          <a:srcRect/>
          <a:stretch>
            <a:fillRect/>
          </a:stretch>
        </p:blipFill>
        <p:spPr>
          <a:xfrm>
            <a:off x="411400" y="327538"/>
            <a:ext cx="2169330" cy="1131485"/>
          </a:xfrm>
          <a:prstGeom prst="rect">
            <a:avLst/>
          </a:prstGeom>
        </p:spPr>
      </p:pic>
      <p:pic>
        <p:nvPicPr>
          <p:cNvPr id="10" name="Picture 10"/>
          <p:cNvPicPr>
            <a:picLocks noChangeAspect="1"/>
          </p:cNvPicPr>
          <p:nvPr/>
        </p:nvPicPr>
        <p:blipFill>
          <a:blip r:embed="rId3">
            <a:alphaModFix amt="60000"/>
          </a:blip>
          <a:srcRect/>
          <a:stretch>
            <a:fillRect/>
          </a:stretch>
        </p:blipFill>
        <p:spPr>
          <a:xfrm>
            <a:off x="2580730" y="1744773"/>
            <a:ext cx="2169330" cy="1131485"/>
          </a:xfrm>
          <a:prstGeom prst="rect">
            <a:avLst/>
          </a:prstGeom>
        </p:spPr>
      </p:pic>
      <p:pic>
        <p:nvPicPr>
          <p:cNvPr id="11" name="Picture 11"/>
          <p:cNvPicPr>
            <a:picLocks noChangeAspect="1"/>
          </p:cNvPicPr>
          <p:nvPr/>
        </p:nvPicPr>
        <p:blipFill>
          <a:blip r:embed="rId3">
            <a:alphaModFix amt="50000"/>
          </a:blip>
          <a:srcRect/>
          <a:stretch>
            <a:fillRect/>
          </a:stretch>
        </p:blipFill>
        <p:spPr>
          <a:xfrm>
            <a:off x="411400" y="3019133"/>
            <a:ext cx="2169330" cy="1131485"/>
          </a:xfrm>
          <a:prstGeom prst="rect">
            <a:avLst/>
          </a:prstGeom>
        </p:spPr>
      </p:pic>
      <p:pic>
        <p:nvPicPr>
          <p:cNvPr id="12" name="Picture 12"/>
          <p:cNvPicPr>
            <a:picLocks noChangeAspect="1"/>
          </p:cNvPicPr>
          <p:nvPr/>
        </p:nvPicPr>
        <p:blipFill>
          <a:blip r:embed="rId3">
            <a:alphaModFix amt="40000"/>
          </a:blip>
          <a:srcRect/>
          <a:stretch>
            <a:fillRect/>
          </a:stretch>
        </p:blipFill>
        <p:spPr>
          <a:xfrm>
            <a:off x="2580730" y="4436368"/>
            <a:ext cx="2169330" cy="11314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286778" y="0"/>
            <a:ext cx="14001222" cy="10287000"/>
            <a:chOff x="0" y="0"/>
            <a:chExt cx="2079664" cy="1527974"/>
          </a:xfrm>
        </p:grpSpPr>
        <p:sp>
          <p:nvSpPr>
            <p:cNvPr id="3" name="Freeform 3"/>
            <p:cNvSpPr/>
            <p:nvPr/>
          </p:nvSpPr>
          <p:spPr>
            <a:xfrm>
              <a:off x="0" y="0"/>
              <a:ext cx="2079664" cy="1527974"/>
            </a:xfrm>
            <a:custGeom>
              <a:avLst/>
              <a:gdLst/>
              <a:ahLst/>
              <a:cxnLst/>
              <a:rect l="l" t="t" r="r" b="b"/>
              <a:pathLst>
                <a:path w="2079664" h="1527974">
                  <a:moveTo>
                    <a:pt x="0" y="0"/>
                  </a:moveTo>
                  <a:lnTo>
                    <a:pt x="2079664" y="0"/>
                  </a:lnTo>
                  <a:lnTo>
                    <a:pt x="2079664" y="1527974"/>
                  </a:lnTo>
                  <a:lnTo>
                    <a:pt x="0" y="1527974"/>
                  </a:lnTo>
                  <a:close/>
                </a:path>
              </a:pathLst>
            </a:custGeom>
            <a:solidFill>
              <a:srgbClr val="D3B9D5"/>
            </a:solidFill>
          </p:spPr>
          <p:txBody>
            <a:bodyPr/>
            <a:lstStyle/>
            <a:p>
              <a:endParaRPr lang="es-ES" dirty="0"/>
            </a:p>
          </p:txBody>
        </p:sp>
      </p:grpSp>
      <p:pic>
        <p:nvPicPr>
          <p:cNvPr id="4" name="Picture 4"/>
          <p:cNvPicPr>
            <a:picLocks noChangeAspect="1"/>
          </p:cNvPicPr>
          <p:nvPr/>
        </p:nvPicPr>
        <p:blipFill>
          <a:blip r:embed="rId2"/>
          <a:srcRect/>
          <a:stretch>
            <a:fillRect/>
          </a:stretch>
        </p:blipFill>
        <p:spPr>
          <a:xfrm>
            <a:off x="284991" y="3720924"/>
            <a:ext cx="5489665" cy="5005283"/>
          </a:xfrm>
          <a:prstGeom prst="rect">
            <a:avLst/>
          </a:prstGeom>
        </p:spPr>
      </p:pic>
      <p:pic>
        <p:nvPicPr>
          <p:cNvPr id="5" name="Picture 5"/>
          <p:cNvPicPr>
            <a:picLocks noChangeAspect="1"/>
          </p:cNvPicPr>
          <p:nvPr/>
        </p:nvPicPr>
        <p:blipFill>
          <a:blip r:embed="rId3"/>
          <a:srcRect/>
          <a:stretch>
            <a:fillRect/>
          </a:stretch>
        </p:blipFill>
        <p:spPr>
          <a:xfrm>
            <a:off x="6346808" y="2723641"/>
            <a:ext cx="11625416" cy="768199"/>
          </a:xfrm>
          <a:prstGeom prst="rect">
            <a:avLst/>
          </a:prstGeom>
        </p:spPr>
      </p:pic>
      <p:pic>
        <p:nvPicPr>
          <p:cNvPr id="6" name="Picture 6"/>
          <p:cNvPicPr>
            <a:picLocks noChangeAspect="1"/>
          </p:cNvPicPr>
          <p:nvPr/>
        </p:nvPicPr>
        <p:blipFill>
          <a:blip r:embed="rId4"/>
          <a:srcRect/>
          <a:stretch>
            <a:fillRect/>
          </a:stretch>
        </p:blipFill>
        <p:spPr>
          <a:xfrm>
            <a:off x="6346808" y="3797880"/>
            <a:ext cx="11628277" cy="716373"/>
          </a:xfrm>
          <a:prstGeom prst="rect">
            <a:avLst/>
          </a:prstGeom>
        </p:spPr>
      </p:pic>
      <p:pic>
        <p:nvPicPr>
          <p:cNvPr id="7" name="Picture 7"/>
          <p:cNvPicPr>
            <a:picLocks noChangeAspect="1"/>
          </p:cNvPicPr>
          <p:nvPr/>
        </p:nvPicPr>
        <p:blipFill>
          <a:blip r:embed="rId5"/>
          <a:srcRect/>
          <a:stretch>
            <a:fillRect/>
          </a:stretch>
        </p:blipFill>
        <p:spPr>
          <a:xfrm>
            <a:off x="6343947" y="4819054"/>
            <a:ext cx="11628277" cy="754751"/>
          </a:xfrm>
          <a:prstGeom prst="rect">
            <a:avLst/>
          </a:prstGeom>
        </p:spPr>
      </p:pic>
      <p:pic>
        <p:nvPicPr>
          <p:cNvPr id="8" name="Picture 8"/>
          <p:cNvPicPr>
            <a:picLocks noChangeAspect="1"/>
          </p:cNvPicPr>
          <p:nvPr/>
        </p:nvPicPr>
        <p:blipFill>
          <a:blip r:embed="rId6"/>
          <a:srcRect/>
          <a:stretch>
            <a:fillRect/>
          </a:stretch>
        </p:blipFill>
        <p:spPr>
          <a:xfrm>
            <a:off x="6343947" y="5878604"/>
            <a:ext cx="11625416" cy="729789"/>
          </a:xfrm>
          <a:prstGeom prst="rect">
            <a:avLst/>
          </a:prstGeom>
        </p:spPr>
      </p:pic>
      <p:pic>
        <p:nvPicPr>
          <p:cNvPr id="9" name="Picture 9"/>
          <p:cNvPicPr>
            <a:picLocks noChangeAspect="1"/>
          </p:cNvPicPr>
          <p:nvPr/>
        </p:nvPicPr>
        <p:blipFill>
          <a:blip r:embed="rId7"/>
          <a:srcRect/>
          <a:stretch>
            <a:fillRect/>
          </a:stretch>
        </p:blipFill>
        <p:spPr>
          <a:xfrm>
            <a:off x="6338227" y="6913194"/>
            <a:ext cx="11631136" cy="766888"/>
          </a:xfrm>
          <a:prstGeom prst="rect">
            <a:avLst/>
          </a:prstGeom>
        </p:spPr>
      </p:pic>
      <p:pic>
        <p:nvPicPr>
          <p:cNvPr id="10" name="Picture 10"/>
          <p:cNvPicPr>
            <a:picLocks noChangeAspect="1"/>
          </p:cNvPicPr>
          <p:nvPr/>
        </p:nvPicPr>
        <p:blipFill>
          <a:blip r:embed="rId8"/>
          <a:srcRect/>
          <a:stretch>
            <a:fillRect/>
          </a:stretch>
        </p:blipFill>
        <p:spPr>
          <a:xfrm>
            <a:off x="6338227" y="7984882"/>
            <a:ext cx="11631136" cy="741325"/>
          </a:xfrm>
          <a:prstGeom prst="rect">
            <a:avLst/>
          </a:prstGeom>
        </p:spPr>
      </p:pic>
      <p:sp>
        <p:nvSpPr>
          <p:cNvPr id="11" name="TextBox 11"/>
          <p:cNvSpPr txBox="1"/>
          <p:nvPr/>
        </p:nvSpPr>
        <p:spPr>
          <a:xfrm>
            <a:off x="4771685" y="552347"/>
            <a:ext cx="13031408" cy="1866494"/>
          </a:xfrm>
          <a:prstGeom prst="rect">
            <a:avLst/>
          </a:prstGeom>
        </p:spPr>
        <p:txBody>
          <a:bodyPr lIns="0" tIns="0" rIns="0" bIns="0" rtlCol="0" anchor="t">
            <a:spAutoFit/>
          </a:bodyPr>
          <a:lstStyle/>
          <a:p>
            <a:pPr algn="ctr">
              <a:lnSpc>
                <a:spcPts val="4859"/>
              </a:lnSpc>
            </a:pPr>
            <a:r>
              <a:rPr lang="en-US" sz="4859" spc="-194" dirty="0">
                <a:solidFill>
                  <a:srgbClr val="15064D"/>
                </a:solidFill>
                <a:latin typeface="Montserrat Classic"/>
              </a:rPr>
              <a:t>II Plan </a:t>
            </a:r>
            <a:r>
              <a:rPr lang="en-US" sz="4859" spc="-194" dirty="0" err="1">
                <a:solidFill>
                  <a:srgbClr val="15064D"/>
                </a:solidFill>
                <a:latin typeface="Montserrat Classic"/>
              </a:rPr>
              <a:t>Estratégico</a:t>
            </a:r>
            <a:r>
              <a:rPr lang="en-US" sz="4859" spc="-194" dirty="0">
                <a:solidFill>
                  <a:srgbClr val="15064D"/>
                </a:solidFill>
                <a:latin typeface="Montserrat Classic"/>
              </a:rPr>
              <a:t> para la </a:t>
            </a:r>
            <a:r>
              <a:rPr lang="en-US" sz="4859" spc="-194" dirty="0" err="1">
                <a:solidFill>
                  <a:srgbClr val="15064D"/>
                </a:solidFill>
                <a:latin typeface="Montserrat Classic"/>
              </a:rPr>
              <a:t>Igualdad</a:t>
            </a:r>
            <a:r>
              <a:rPr lang="en-US" sz="4859" spc="-194" dirty="0">
                <a:solidFill>
                  <a:srgbClr val="15064D"/>
                </a:solidFill>
                <a:latin typeface="Montserrat Classic"/>
              </a:rPr>
              <a:t> de </a:t>
            </a:r>
            <a:r>
              <a:rPr lang="en-US" sz="4859" spc="-194" dirty="0" err="1">
                <a:solidFill>
                  <a:srgbClr val="15064D"/>
                </a:solidFill>
                <a:latin typeface="Montserrat Classic"/>
              </a:rPr>
              <a:t>Oportunidades</a:t>
            </a:r>
            <a:r>
              <a:rPr lang="en-US" sz="4859" spc="-194" dirty="0">
                <a:solidFill>
                  <a:srgbClr val="15064D"/>
                </a:solidFill>
                <a:latin typeface="Montserrat Classic"/>
              </a:rPr>
              <a:t> entre </a:t>
            </a:r>
            <a:r>
              <a:rPr lang="en-US" sz="4859" spc="-194" dirty="0" err="1">
                <a:solidFill>
                  <a:srgbClr val="15064D"/>
                </a:solidFill>
                <a:latin typeface="Montserrat Classic"/>
              </a:rPr>
              <a:t>mujeres</a:t>
            </a:r>
            <a:r>
              <a:rPr lang="en-US" sz="4859" spc="-194" dirty="0">
                <a:solidFill>
                  <a:srgbClr val="15064D"/>
                </a:solidFill>
                <a:latin typeface="Montserrat Classic"/>
              </a:rPr>
              <a:t> y hombres de Castilla-La Mancha</a:t>
            </a:r>
          </a:p>
        </p:txBody>
      </p:sp>
      <p:pic>
        <p:nvPicPr>
          <p:cNvPr id="12" name="Picture 12"/>
          <p:cNvPicPr>
            <a:picLocks noChangeAspect="1"/>
          </p:cNvPicPr>
          <p:nvPr/>
        </p:nvPicPr>
        <p:blipFill>
          <a:blip r:embed="rId9"/>
          <a:srcRect/>
          <a:stretch>
            <a:fillRect/>
          </a:stretch>
        </p:blipFill>
        <p:spPr>
          <a:xfrm>
            <a:off x="6338227" y="9031007"/>
            <a:ext cx="11625416" cy="768199"/>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blip>
          <a:srcRect/>
          <a:stretch>
            <a:fillRect/>
          </a:stretch>
        </p:blipFill>
        <p:spPr>
          <a:xfrm>
            <a:off x="9144000" y="-19"/>
            <a:ext cx="10185528" cy="10185528"/>
          </a:xfrm>
          <a:prstGeom prst="rect">
            <a:avLst/>
          </a:prstGeom>
        </p:spPr>
      </p:pic>
      <p:grpSp>
        <p:nvGrpSpPr>
          <p:cNvPr id="3" name="Group 3"/>
          <p:cNvGrpSpPr/>
          <p:nvPr/>
        </p:nvGrpSpPr>
        <p:grpSpPr>
          <a:xfrm>
            <a:off x="0" y="3988925"/>
            <a:ext cx="18288000" cy="4606217"/>
            <a:chOff x="0" y="0"/>
            <a:chExt cx="2716398" cy="791346"/>
          </a:xfrm>
        </p:grpSpPr>
        <p:sp>
          <p:nvSpPr>
            <p:cNvPr id="4" name="Freeform 4"/>
            <p:cNvSpPr/>
            <p:nvPr/>
          </p:nvSpPr>
          <p:spPr>
            <a:xfrm>
              <a:off x="0" y="0"/>
              <a:ext cx="2716398" cy="791346"/>
            </a:xfrm>
            <a:custGeom>
              <a:avLst/>
              <a:gdLst/>
              <a:ahLst/>
              <a:cxnLst/>
              <a:rect l="l" t="t" r="r" b="b"/>
              <a:pathLst>
                <a:path w="2716398" h="791346">
                  <a:moveTo>
                    <a:pt x="0" y="0"/>
                  </a:moveTo>
                  <a:lnTo>
                    <a:pt x="2716398" y="0"/>
                  </a:lnTo>
                  <a:lnTo>
                    <a:pt x="2716398" y="791346"/>
                  </a:lnTo>
                  <a:lnTo>
                    <a:pt x="0" y="791346"/>
                  </a:lnTo>
                  <a:close/>
                </a:path>
              </a:pathLst>
            </a:custGeom>
            <a:solidFill>
              <a:srgbClr val="C0C2D4"/>
            </a:solidFill>
          </p:spPr>
        </p:sp>
      </p:grpSp>
      <p:sp>
        <p:nvSpPr>
          <p:cNvPr id="5" name="AutoShape 5"/>
          <p:cNvSpPr/>
          <p:nvPr/>
        </p:nvSpPr>
        <p:spPr>
          <a:xfrm rot="5393308" flipV="1">
            <a:off x="7804620" y="2131956"/>
            <a:ext cx="4314896" cy="31864"/>
          </a:xfrm>
          <a:prstGeom prst="line">
            <a:avLst/>
          </a:prstGeom>
          <a:ln w="19050" cap="rnd">
            <a:solidFill>
              <a:srgbClr val="B90B3A"/>
            </a:solidFill>
            <a:prstDash val="solid"/>
            <a:headEnd type="none" w="sm" len="sm"/>
            <a:tailEnd type="none" w="sm" len="sm"/>
          </a:ln>
        </p:spPr>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46247" y="4305363"/>
            <a:ext cx="512909" cy="389811"/>
          </a:xfrm>
          <a:prstGeom prst="rect">
            <a:avLst/>
          </a:prstGeom>
        </p:spPr>
      </p:pic>
      <p:pic>
        <p:nvPicPr>
          <p:cNvPr id="7" name="Picture 7"/>
          <p:cNvPicPr>
            <a:picLocks noChangeAspect="1"/>
          </p:cNvPicPr>
          <p:nvPr/>
        </p:nvPicPr>
        <p:blipFill>
          <a:blip r:embed="rId2"/>
          <a:srcRect/>
          <a:stretch>
            <a:fillRect/>
          </a:stretch>
        </p:blipFill>
        <p:spPr>
          <a:xfrm>
            <a:off x="12210366" y="2783506"/>
            <a:ext cx="4618478" cy="4618478"/>
          </a:xfrm>
          <a:prstGeom prst="rect">
            <a:avLst/>
          </a:prstGeom>
        </p:spPr>
      </p:pic>
      <p:sp>
        <p:nvSpPr>
          <p:cNvPr id="8" name="TextBox 8"/>
          <p:cNvSpPr txBox="1"/>
          <p:nvPr/>
        </p:nvSpPr>
        <p:spPr>
          <a:xfrm>
            <a:off x="1541609" y="4600599"/>
            <a:ext cx="9301805" cy="4180960"/>
          </a:xfrm>
          <a:prstGeom prst="rect">
            <a:avLst/>
          </a:prstGeom>
        </p:spPr>
        <p:txBody>
          <a:bodyPr lIns="0" tIns="0" rIns="0" bIns="0" rtlCol="0" anchor="t">
            <a:spAutoFit/>
          </a:bodyPr>
          <a:lstStyle/>
          <a:p>
            <a:pPr>
              <a:lnSpc>
                <a:spcPts val="4753"/>
              </a:lnSpc>
            </a:pPr>
            <a:r>
              <a:rPr lang="en-US" sz="3395" dirty="0" err="1">
                <a:solidFill>
                  <a:srgbClr val="15064D"/>
                </a:solidFill>
                <a:latin typeface="Open Sans"/>
              </a:rPr>
              <a:t>Realizamos</a:t>
            </a:r>
            <a:r>
              <a:rPr lang="en-US" sz="3395" dirty="0">
                <a:solidFill>
                  <a:srgbClr val="15064D"/>
                </a:solidFill>
                <a:latin typeface="Open Sans"/>
              </a:rPr>
              <a:t> </a:t>
            </a:r>
            <a:r>
              <a:rPr lang="en-US" sz="3395" dirty="0" err="1">
                <a:solidFill>
                  <a:srgbClr val="15064D"/>
                </a:solidFill>
                <a:latin typeface="Open Sans"/>
              </a:rPr>
              <a:t>actuaciones</a:t>
            </a:r>
            <a:r>
              <a:rPr lang="en-US" sz="3395" dirty="0">
                <a:solidFill>
                  <a:srgbClr val="15064D"/>
                </a:solidFill>
                <a:latin typeface="Open Sans"/>
              </a:rPr>
              <a:t> que van </a:t>
            </a:r>
            <a:r>
              <a:rPr lang="en-US" sz="3395" dirty="0" err="1">
                <a:solidFill>
                  <a:srgbClr val="15064D"/>
                </a:solidFill>
                <a:latin typeface="Open Sans"/>
              </a:rPr>
              <a:t>dirigidas</a:t>
            </a:r>
            <a:r>
              <a:rPr lang="en-US" sz="3395" dirty="0">
                <a:solidFill>
                  <a:srgbClr val="15064D"/>
                </a:solidFill>
                <a:latin typeface="Open Sans"/>
              </a:rPr>
              <a:t> a </a:t>
            </a:r>
            <a:r>
              <a:rPr lang="en-US" sz="3395" dirty="0" err="1">
                <a:solidFill>
                  <a:srgbClr val="15064D"/>
                </a:solidFill>
                <a:latin typeface="Open Sans"/>
              </a:rPr>
              <a:t>desarrollar</a:t>
            </a:r>
            <a:r>
              <a:rPr lang="en-US" sz="3395" dirty="0">
                <a:solidFill>
                  <a:srgbClr val="15064D"/>
                </a:solidFill>
                <a:latin typeface="Open Sans"/>
              </a:rPr>
              <a:t> un </a:t>
            </a:r>
            <a:r>
              <a:rPr lang="en-US" sz="3395" dirty="0" err="1">
                <a:solidFill>
                  <a:srgbClr val="15064D"/>
                </a:solidFill>
                <a:latin typeface="Open Sans"/>
              </a:rPr>
              <a:t>modelo</a:t>
            </a:r>
            <a:r>
              <a:rPr lang="en-US" sz="3395" dirty="0">
                <a:solidFill>
                  <a:srgbClr val="15064D"/>
                </a:solidFill>
                <a:latin typeface="Open Sans"/>
              </a:rPr>
              <a:t> </a:t>
            </a:r>
            <a:r>
              <a:rPr lang="en-US" sz="3395" dirty="0" err="1">
                <a:solidFill>
                  <a:srgbClr val="15064D"/>
                </a:solidFill>
                <a:latin typeface="Open Sans"/>
              </a:rPr>
              <a:t>coeducativo</a:t>
            </a:r>
            <a:r>
              <a:rPr lang="en-US" sz="3395" dirty="0">
                <a:solidFill>
                  <a:srgbClr val="15064D"/>
                </a:solidFill>
                <a:latin typeface="Open Sans"/>
              </a:rPr>
              <a:t>, </a:t>
            </a:r>
            <a:r>
              <a:rPr lang="en-US" sz="3395" dirty="0" err="1">
                <a:solidFill>
                  <a:srgbClr val="15064D"/>
                </a:solidFill>
                <a:latin typeface="Open Sans"/>
              </a:rPr>
              <a:t>ya</a:t>
            </a:r>
            <a:r>
              <a:rPr lang="en-US" sz="3395" dirty="0">
                <a:solidFill>
                  <a:srgbClr val="15064D"/>
                </a:solidFill>
                <a:latin typeface="Open Sans"/>
              </a:rPr>
              <a:t> que las </a:t>
            </a:r>
            <a:r>
              <a:rPr lang="en-US" sz="3395" dirty="0" err="1">
                <a:solidFill>
                  <a:srgbClr val="15064D"/>
                </a:solidFill>
                <a:latin typeface="Open Sans"/>
              </a:rPr>
              <a:t>instituciones</a:t>
            </a:r>
            <a:r>
              <a:rPr lang="en-US" sz="3395" dirty="0">
                <a:solidFill>
                  <a:srgbClr val="15064D"/>
                </a:solidFill>
                <a:latin typeface="Open Sans"/>
              </a:rPr>
              <a:t> </a:t>
            </a:r>
            <a:r>
              <a:rPr lang="en-US" sz="3395" dirty="0" err="1">
                <a:solidFill>
                  <a:srgbClr val="15064D"/>
                </a:solidFill>
                <a:latin typeface="Open Sans"/>
              </a:rPr>
              <a:t>educativas</a:t>
            </a:r>
            <a:r>
              <a:rPr lang="en-US" sz="3395" dirty="0">
                <a:solidFill>
                  <a:srgbClr val="15064D"/>
                </a:solidFill>
                <a:latin typeface="Open Sans"/>
              </a:rPr>
              <a:t>, junto con las </a:t>
            </a:r>
            <a:r>
              <a:rPr lang="en-US" sz="3395" dirty="0" err="1">
                <a:solidFill>
                  <a:srgbClr val="15064D"/>
                </a:solidFill>
                <a:latin typeface="Open Sans"/>
              </a:rPr>
              <a:t>familias</a:t>
            </a:r>
            <a:r>
              <a:rPr lang="en-US" sz="3395" dirty="0">
                <a:solidFill>
                  <a:srgbClr val="15064D"/>
                </a:solidFill>
                <a:latin typeface="Open Sans"/>
              </a:rPr>
              <a:t> y </a:t>
            </a:r>
            <a:r>
              <a:rPr lang="en-US" sz="3395" dirty="0" err="1">
                <a:solidFill>
                  <a:srgbClr val="15064D"/>
                </a:solidFill>
                <a:latin typeface="Open Sans"/>
              </a:rPr>
              <a:t>el</a:t>
            </a:r>
            <a:r>
              <a:rPr lang="en-US" sz="3395" dirty="0">
                <a:solidFill>
                  <a:srgbClr val="15064D"/>
                </a:solidFill>
                <a:latin typeface="Open Sans"/>
              </a:rPr>
              <a:t> </a:t>
            </a:r>
            <a:r>
              <a:rPr lang="en-US" sz="3395" dirty="0" err="1">
                <a:solidFill>
                  <a:srgbClr val="15064D"/>
                </a:solidFill>
                <a:latin typeface="Open Sans"/>
              </a:rPr>
              <a:t>entorno</a:t>
            </a:r>
            <a:r>
              <a:rPr lang="en-US" sz="3395" dirty="0">
                <a:solidFill>
                  <a:srgbClr val="15064D"/>
                </a:solidFill>
                <a:latin typeface="Open Sans"/>
              </a:rPr>
              <a:t>, es </a:t>
            </a:r>
            <a:r>
              <a:rPr lang="en-US" sz="3395" dirty="0" err="1">
                <a:solidFill>
                  <a:srgbClr val="15064D"/>
                </a:solidFill>
                <a:latin typeface="Open Sans"/>
              </a:rPr>
              <a:t>el</a:t>
            </a:r>
            <a:r>
              <a:rPr lang="en-US" sz="3395" dirty="0">
                <a:solidFill>
                  <a:srgbClr val="15064D"/>
                </a:solidFill>
                <a:latin typeface="Open Sans"/>
              </a:rPr>
              <a:t> </a:t>
            </a:r>
            <a:r>
              <a:rPr lang="en-US" sz="3395" dirty="0" err="1">
                <a:solidFill>
                  <a:srgbClr val="15064D"/>
                </a:solidFill>
                <a:latin typeface="Open Sans"/>
              </a:rPr>
              <a:t>espacio</a:t>
            </a:r>
            <a:r>
              <a:rPr lang="en-US" sz="3395" dirty="0">
                <a:solidFill>
                  <a:srgbClr val="15064D"/>
                </a:solidFill>
                <a:latin typeface="Open Sans"/>
              </a:rPr>
              <a:t> </a:t>
            </a:r>
            <a:r>
              <a:rPr lang="en-US" sz="3395" dirty="0" err="1">
                <a:solidFill>
                  <a:srgbClr val="15064D"/>
                </a:solidFill>
                <a:latin typeface="Open Sans"/>
              </a:rPr>
              <a:t>propicio</a:t>
            </a:r>
            <a:r>
              <a:rPr lang="en-US" sz="3395" dirty="0">
                <a:solidFill>
                  <a:srgbClr val="15064D"/>
                </a:solidFill>
                <a:latin typeface="Open Sans"/>
              </a:rPr>
              <a:t> para </a:t>
            </a:r>
            <a:r>
              <a:rPr lang="en-US" sz="3395" dirty="0" err="1">
                <a:solidFill>
                  <a:srgbClr val="15064D"/>
                </a:solidFill>
                <a:latin typeface="Open Sans"/>
              </a:rPr>
              <a:t>erradicar</a:t>
            </a:r>
            <a:r>
              <a:rPr lang="en-US" sz="3395" dirty="0">
                <a:solidFill>
                  <a:srgbClr val="15064D"/>
                </a:solidFill>
                <a:latin typeface="Open Sans"/>
              </a:rPr>
              <a:t> </a:t>
            </a:r>
            <a:r>
              <a:rPr lang="en-US" sz="3395" dirty="0" err="1">
                <a:solidFill>
                  <a:srgbClr val="15064D"/>
                </a:solidFill>
                <a:latin typeface="Open Sans"/>
              </a:rPr>
              <a:t>el</a:t>
            </a:r>
            <a:r>
              <a:rPr lang="en-US" sz="3395" dirty="0">
                <a:solidFill>
                  <a:srgbClr val="15064D"/>
                </a:solidFill>
                <a:latin typeface="Open Sans"/>
              </a:rPr>
              <a:t> </a:t>
            </a:r>
            <a:r>
              <a:rPr lang="en-US" sz="3395" dirty="0" err="1">
                <a:solidFill>
                  <a:srgbClr val="15064D"/>
                </a:solidFill>
                <a:latin typeface="Open Sans"/>
              </a:rPr>
              <a:t>sexismo</a:t>
            </a:r>
            <a:r>
              <a:rPr lang="en-US" sz="3395" dirty="0">
                <a:solidFill>
                  <a:srgbClr val="15064D"/>
                </a:solidFill>
                <a:latin typeface="Open Sans"/>
              </a:rPr>
              <a:t> y la </a:t>
            </a:r>
            <a:r>
              <a:rPr lang="en-US" sz="3395" dirty="0" err="1">
                <a:solidFill>
                  <a:srgbClr val="15064D"/>
                </a:solidFill>
                <a:latin typeface="Open Sans"/>
              </a:rPr>
              <a:t>violencia</a:t>
            </a:r>
            <a:r>
              <a:rPr lang="en-US" sz="3395" dirty="0">
                <a:solidFill>
                  <a:srgbClr val="15064D"/>
                </a:solidFill>
                <a:latin typeface="Open Sans"/>
              </a:rPr>
              <a:t>, y </a:t>
            </a:r>
            <a:r>
              <a:rPr lang="en-US" sz="3395" dirty="0" err="1">
                <a:solidFill>
                  <a:srgbClr val="15064D"/>
                </a:solidFill>
                <a:latin typeface="Open Sans"/>
              </a:rPr>
              <a:t>transmitir</a:t>
            </a:r>
            <a:r>
              <a:rPr lang="en-US" sz="3395" dirty="0">
                <a:solidFill>
                  <a:srgbClr val="15064D"/>
                </a:solidFill>
                <a:latin typeface="Open Sans"/>
              </a:rPr>
              <a:t> </a:t>
            </a:r>
            <a:r>
              <a:rPr lang="en-US" sz="3395" dirty="0" err="1">
                <a:solidFill>
                  <a:srgbClr val="15064D"/>
                </a:solidFill>
                <a:latin typeface="Open Sans"/>
              </a:rPr>
              <a:t>valores</a:t>
            </a:r>
            <a:r>
              <a:rPr lang="en-US" sz="3395" dirty="0">
                <a:solidFill>
                  <a:srgbClr val="15064D"/>
                </a:solidFill>
                <a:latin typeface="Open Sans"/>
              </a:rPr>
              <a:t> de </a:t>
            </a:r>
            <a:r>
              <a:rPr lang="en-US" sz="3395" dirty="0" err="1">
                <a:solidFill>
                  <a:srgbClr val="15064D"/>
                </a:solidFill>
                <a:latin typeface="Open Sans"/>
              </a:rPr>
              <a:t>respeto</a:t>
            </a:r>
            <a:r>
              <a:rPr lang="en-US" sz="3395" dirty="0">
                <a:solidFill>
                  <a:srgbClr val="15064D"/>
                </a:solidFill>
                <a:latin typeface="Open Sans"/>
              </a:rPr>
              <a:t> e </a:t>
            </a:r>
            <a:r>
              <a:rPr lang="en-US" sz="3395" dirty="0" err="1">
                <a:solidFill>
                  <a:srgbClr val="15064D"/>
                </a:solidFill>
                <a:latin typeface="Open Sans"/>
              </a:rPr>
              <a:t>igualdad</a:t>
            </a:r>
            <a:r>
              <a:rPr lang="en-US" sz="3395" dirty="0">
                <a:solidFill>
                  <a:srgbClr val="15064D"/>
                </a:solidFill>
                <a:latin typeface="Open Sans"/>
              </a:rPr>
              <a:t>.</a:t>
            </a:r>
          </a:p>
          <a:p>
            <a:pPr>
              <a:lnSpc>
                <a:spcPts val="4753"/>
              </a:lnSpc>
            </a:pPr>
            <a:endParaRPr lang="en-US" sz="3395" dirty="0">
              <a:solidFill>
                <a:srgbClr val="15064D"/>
              </a:solidFill>
              <a:latin typeface="Open Sans"/>
            </a:endParaRPr>
          </a:p>
        </p:txBody>
      </p:sp>
      <p:sp>
        <p:nvSpPr>
          <p:cNvPr id="9" name="TextBox 9"/>
          <p:cNvSpPr txBox="1"/>
          <p:nvPr/>
        </p:nvSpPr>
        <p:spPr>
          <a:xfrm>
            <a:off x="1028700" y="1420250"/>
            <a:ext cx="8115300" cy="1363256"/>
          </a:xfrm>
          <a:prstGeom prst="rect">
            <a:avLst/>
          </a:prstGeom>
        </p:spPr>
        <p:txBody>
          <a:bodyPr lIns="0" tIns="0" rIns="0" bIns="0" rtlCol="0" anchor="t">
            <a:spAutoFit/>
          </a:bodyPr>
          <a:lstStyle/>
          <a:p>
            <a:pPr>
              <a:lnSpc>
                <a:spcPts val="5296"/>
              </a:lnSpc>
            </a:pPr>
            <a:r>
              <a:rPr lang="en-US" sz="5296" spc="-211">
                <a:solidFill>
                  <a:srgbClr val="000000"/>
                </a:solidFill>
                <a:latin typeface="Montserrat Classic"/>
              </a:rPr>
              <a:t>¿Qué trabajamos desde el Centro de la Mujer?</a:t>
            </a:r>
          </a:p>
        </p:txBody>
      </p:sp>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7603832" y="7962900"/>
            <a:ext cx="512909" cy="38981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4602565" y="4828377"/>
            <a:ext cx="2735761" cy="0"/>
          </a:xfrm>
          <a:prstGeom prst="line">
            <a:avLst/>
          </a:prstGeom>
          <a:ln w="180975" cap="rnd">
            <a:solidFill>
              <a:srgbClr val="B90B3A"/>
            </a:solidFill>
            <a:prstDash val="solid"/>
            <a:headEnd type="none" w="sm" len="sm"/>
            <a:tailEnd type="none" w="sm" len="sm"/>
          </a:ln>
        </p:spPr>
      </p:sp>
      <p:pic>
        <p:nvPicPr>
          <p:cNvPr id="3" name="Picture 3"/>
          <p:cNvPicPr>
            <a:picLocks noChangeAspect="1"/>
          </p:cNvPicPr>
          <p:nvPr/>
        </p:nvPicPr>
        <p:blipFill>
          <a:blip r:embed="rId2"/>
          <a:srcRect r="26925"/>
          <a:stretch>
            <a:fillRect/>
          </a:stretch>
        </p:blipFill>
        <p:spPr>
          <a:xfrm>
            <a:off x="6571090" y="3550984"/>
            <a:ext cx="11393741" cy="2735761"/>
          </a:xfrm>
          <a:prstGeom prst="rect">
            <a:avLst/>
          </a:prstGeom>
        </p:spPr>
      </p:pic>
      <p:pic>
        <p:nvPicPr>
          <p:cNvPr id="4" name="Picture 4"/>
          <p:cNvPicPr>
            <a:picLocks noChangeAspect="1"/>
          </p:cNvPicPr>
          <p:nvPr/>
        </p:nvPicPr>
        <p:blipFill rotWithShape="1">
          <a:blip r:embed="rId3"/>
          <a:srcRect l="16104" r="61223" b="96"/>
          <a:stretch/>
        </p:blipFill>
        <p:spPr>
          <a:xfrm>
            <a:off x="152400" y="1491275"/>
            <a:ext cx="1717857" cy="7569528"/>
          </a:xfrm>
          <a:prstGeom prst="rect">
            <a:avLst/>
          </a:prstGeom>
        </p:spPr>
      </p:pic>
      <p:sp>
        <p:nvSpPr>
          <p:cNvPr id="5" name="TextBox 5"/>
          <p:cNvSpPr txBox="1"/>
          <p:nvPr/>
        </p:nvSpPr>
        <p:spPr>
          <a:xfrm>
            <a:off x="6571090" y="1605575"/>
            <a:ext cx="10047201" cy="868908"/>
          </a:xfrm>
          <a:prstGeom prst="rect">
            <a:avLst/>
          </a:prstGeom>
        </p:spPr>
        <p:txBody>
          <a:bodyPr lIns="0" tIns="0" rIns="0" bIns="0" rtlCol="0" anchor="t">
            <a:spAutoFit/>
          </a:bodyPr>
          <a:lstStyle/>
          <a:p>
            <a:pPr>
              <a:lnSpc>
                <a:spcPts val="6458"/>
              </a:lnSpc>
            </a:pPr>
            <a:r>
              <a:rPr lang="en-US" sz="6458" spc="-258">
                <a:solidFill>
                  <a:srgbClr val="15064D"/>
                </a:solidFill>
                <a:latin typeface="Montserrat Classic"/>
              </a:rPr>
              <a:t>Proyectos anuales del CM</a:t>
            </a:r>
          </a:p>
        </p:txBody>
      </p:sp>
      <p:sp>
        <p:nvSpPr>
          <p:cNvPr id="6" name="TextBox 6"/>
          <p:cNvSpPr txBox="1"/>
          <p:nvPr/>
        </p:nvSpPr>
        <p:spPr>
          <a:xfrm>
            <a:off x="8043533" y="7396208"/>
            <a:ext cx="8574757" cy="1671938"/>
          </a:xfrm>
          <a:prstGeom prst="rect">
            <a:avLst/>
          </a:prstGeom>
        </p:spPr>
        <p:txBody>
          <a:bodyPr lIns="0" tIns="0" rIns="0" bIns="0" rtlCol="0" anchor="t">
            <a:spAutoFit/>
          </a:bodyPr>
          <a:lstStyle/>
          <a:p>
            <a:pPr>
              <a:lnSpc>
                <a:spcPts val="4445"/>
              </a:lnSpc>
            </a:pPr>
            <a:r>
              <a:rPr lang="en-US" sz="3175">
                <a:solidFill>
                  <a:srgbClr val="B90B3A"/>
                </a:solidFill>
                <a:latin typeface="Open Sans Bold Italics"/>
              </a:rPr>
              <a:t>Objetivo: fomentar el modelo coeducativo, libre de estereotipos sexistas y de actitudes violentas, en la comunidad educativa</a:t>
            </a:r>
          </a:p>
        </p:txBody>
      </p:sp>
      <p:pic>
        <p:nvPicPr>
          <p:cNvPr id="7" name="Picture 7"/>
          <p:cNvPicPr>
            <a:picLocks noChangeAspect="1"/>
          </p:cNvPicPr>
          <p:nvPr/>
        </p:nvPicPr>
        <p:blipFill>
          <a:blip r:embed="rId3"/>
          <a:srcRect l="39346" r="32314" b="96"/>
          <a:stretch>
            <a:fillRect/>
          </a:stretch>
        </p:blipFill>
        <p:spPr>
          <a:xfrm>
            <a:off x="1987600" y="1498618"/>
            <a:ext cx="2147232" cy="7569528"/>
          </a:xfrm>
          <a:prstGeom prst="rect">
            <a:avLst/>
          </a:prstGeom>
        </p:spPr>
      </p:pic>
      <p:pic>
        <p:nvPicPr>
          <p:cNvPr id="8" name="Picture 8"/>
          <p:cNvPicPr>
            <a:picLocks noChangeAspect="1"/>
          </p:cNvPicPr>
          <p:nvPr/>
        </p:nvPicPr>
        <p:blipFill>
          <a:blip r:embed="rId3"/>
          <a:srcRect l="67020" r="18370"/>
          <a:stretch>
            <a:fillRect/>
          </a:stretch>
        </p:blipFill>
        <p:spPr>
          <a:xfrm>
            <a:off x="4249132" y="1491275"/>
            <a:ext cx="1106952" cy="75768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77357" y="644267"/>
            <a:ext cx="15785543" cy="2028415"/>
          </a:xfrm>
          <a:prstGeom prst="rect">
            <a:avLst/>
          </a:prstGeom>
        </p:spPr>
        <p:txBody>
          <a:bodyPr lIns="0" tIns="0" rIns="0" bIns="0" rtlCol="0" anchor="t">
            <a:spAutoFit/>
          </a:bodyPr>
          <a:lstStyle/>
          <a:p>
            <a:pPr>
              <a:lnSpc>
                <a:spcPts val="7858"/>
              </a:lnSpc>
            </a:pPr>
            <a:r>
              <a:rPr lang="en-US" sz="7858" spc="-314">
                <a:solidFill>
                  <a:srgbClr val="15064D"/>
                </a:solidFill>
                <a:latin typeface="Montserrat Classic"/>
              </a:rPr>
              <a:t>Educación para la convivencia en igualdad: Educación infantil</a:t>
            </a:r>
          </a:p>
        </p:txBody>
      </p:sp>
      <p:grpSp>
        <p:nvGrpSpPr>
          <p:cNvPr id="3" name="Group 3"/>
          <p:cNvGrpSpPr/>
          <p:nvPr/>
        </p:nvGrpSpPr>
        <p:grpSpPr>
          <a:xfrm>
            <a:off x="1068319" y="3085868"/>
            <a:ext cx="2057632" cy="2057632"/>
            <a:chOff x="0" y="0"/>
            <a:chExt cx="660400" cy="660400"/>
          </a:xfrm>
        </p:grpSpPr>
        <p:sp>
          <p:nvSpPr>
            <p:cNvPr id="4" name="Freeform 4"/>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9E004D"/>
            </a:solidFill>
          </p:spPr>
        </p:sp>
      </p:grpSp>
      <p:sp>
        <p:nvSpPr>
          <p:cNvPr id="5" name="TextBox 5"/>
          <p:cNvSpPr txBox="1"/>
          <p:nvPr/>
        </p:nvSpPr>
        <p:spPr>
          <a:xfrm>
            <a:off x="600720" y="3073454"/>
            <a:ext cx="2992830" cy="1863386"/>
          </a:xfrm>
          <a:prstGeom prst="rect">
            <a:avLst/>
          </a:prstGeom>
        </p:spPr>
        <p:txBody>
          <a:bodyPr lIns="0" tIns="0" rIns="0" bIns="0" rtlCol="0" anchor="t">
            <a:spAutoFit/>
          </a:bodyPr>
          <a:lstStyle/>
          <a:p>
            <a:pPr algn="ctr">
              <a:lnSpc>
                <a:spcPts val="15649"/>
              </a:lnSpc>
            </a:pPr>
            <a:r>
              <a:rPr lang="en-US" sz="11178">
                <a:solidFill>
                  <a:srgbClr val="F2EDDB"/>
                </a:solidFill>
                <a:latin typeface="Open Sans"/>
              </a:rPr>
              <a:t>1</a:t>
            </a:r>
          </a:p>
        </p:txBody>
      </p:sp>
      <p:sp>
        <p:nvSpPr>
          <p:cNvPr id="6" name="TextBox 6"/>
          <p:cNvSpPr txBox="1"/>
          <p:nvPr/>
        </p:nvSpPr>
        <p:spPr>
          <a:xfrm>
            <a:off x="3612600" y="3320782"/>
            <a:ext cx="13658148" cy="5212080"/>
          </a:xfrm>
          <a:prstGeom prst="rect">
            <a:avLst/>
          </a:prstGeom>
        </p:spPr>
        <p:txBody>
          <a:bodyPr lIns="0" tIns="0" rIns="0" bIns="0" rtlCol="0" anchor="t">
            <a:spAutoFit/>
          </a:bodyPr>
          <a:lstStyle/>
          <a:p>
            <a:pPr>
              <a:lnSpc>
                <a:spcPts val="4620"/>
              </a:lnSpc>
            </a:pPr>
            <a:r>
              <a:rPr lang="en-US" sz="3300">
                <a:solidFill>
                  <a:srgbClr val="000000"/>
                </a:solidFill>
                <a:latin typeface="Open Sans Bold"/>
              </a:rPr>
              <a:t>Este proyecto recogen las actuaciones que se realizan con el alumnado de infantil y primaria. </a:t>
            </a:r>
          </a:p>
          <a:p>
            <a:pPr>
              <a:lnSpc>
                <a:spcPts val="4620"/>
              </a:lnSpc>
            </a:pPr>
            <a:r>
              <a:rPr lang="en-US" sz="3300">
                <a:solidFill>
                  <a:srgbClr val="000000"/>
                </a:solidFill>
                <a:latin typeface="Open Sans Bold"/>
              </a:rPr>
              <a:t>Se pretende una coordinación permanente entre los centros educativos y el CM, éste último facilitará información en materia de igualdad que pudiera ser de su interés como, días significativos, campañas, concursos, formación, etc. </a:t>
            </a:r>
          </a:p>
          <a:p>
            <a:pPr>
              <a:lnSpc>
                <a:spcPts val="4620"/>
              </a:lnSpc>
            </a:pPr>
            <a:r>
              <a:rPr lang="en-US" sz="3300">
                <a:solidFill>
                  <a:srgbClr val="000000"/>
                </a:solidFill>
                <a:latin typeface="Open Sans Bold"/>
              </a:rPr>
              <a:t>La idea es el desarrollo conjunto de una programación que permita la trasmisión de valores igualitarios y la detección de situaciones de VG en la familia de origen. </a:t>
            </a:r>
          </a:p>
        </p:txBody>
      </p:sp>
      <p:sp>
        <p:nvSpPr>
          <p:cNvPr id="7" name="AutoShape 7"/>
          <p:cNvSpPr/>
          <p:nvPr/>
        </p:nvSpPr>
        <p:spPr>
          <a:xfrm rot="-5400000">
            <a:off x="-2333933" y="6418845"/>
            <a:ext cx="6751679" cy="0"/>
          </a:xfrm>
          <a:prstGeom prst="line">
            <a:avLst/>
          </a:prstGeom>
          <a:ln w="28575" cap="rnd">
            <a:solidFill>
              <a:srgbClr val="B90B3A"/>
            </a:solidFill>
            <a:prstDash val="solid"/>
            <a:headEnd type="none" w="sm" len="sm"/>
            <a:tailEnd type="none" w="sm" len="sm"/>
          </a:ln>
        </p:spPr>
      </p:sp>
      <p:sp>
        <p:nvSpPr>
          <p:cNvPr id="8" name="AutoShape 8"/>
          <p:cNvSpPr/>
          <p:nvPr/>
        </p:nvSpPr>
        <p:spPr>
          <a:xfrm rot="-5400000">
            <a:off x="2058474" y="4095634"/>
            <a:ext cx="2200507" cy="0"/>
          </a:xfrm>
          <a:prstGeom prst="line">
            <a:avLst/>
          </a:prstGeom>
          <a:ln w="28575" cap="rnd">
            <a:solidFill>
              <a:srgbClr val="B90B3A"/>
            </a:solidFill>
            <a:prstDash val="solid"/>
            <a:headEnd type="none" w="sm" len="sm"/>
            <a:tailEnd type="none" w="sm" len="sm"/>
          </a:ln>
        </p:spPr>
      </p:sp>
      <p:sp>
        <p:nvSpPr>
          <p:cNvPr id="9" name="AutoShape 9"/>
          <p:cNvSpPr/>
          <p:nvPr/>
        </p:nvSpPr>
        <p:spPr>
          <a:xfrm rot="-5400000">
            <a:off x="14422848" y="6418949"/>
            <a:ext cx="6694737" cy="0"/>
          </a:xfrm>
          <a:prstGeom prst="line">
            <a:avLst/>
          </a:prstGeom>
          <a:ln w="28575" cap="rnd">
            <a:solidFill>
              <a:srgbClr val="B90B3A"/>
            </a:solidFill>
            <a:prstDash val="solid"/>
            <a:headEnd type="none" w="sm" len="sm"/>
            <a:tailEnd type="none" w="sm" len="sm"/>
          </a:ln>
        </p:spPr>
      </p:sp>
      <p:sp>
        <p:nvSpPr>
          <p:cNvPr id="10" name="AutoShape 10"/>
          <p:cNvSpPr/>
          <p:nvPr/>
        </p:nvSpPr>
        <p:spPr>
          <a:xfrm>
            <a:off x="1068319" y="3009668"/>
            <a:ext cx="16688691" cy="0"/>
          </a:xfrm>
          <a:prstGeom prst="line">
            <a:avLst/>
          </a:prstGeom>
          <a:ln w="28575" cap="rnd">
            <a:solidFill>
              <a:srgbClr val="B90B3A"/>
            </a:solidFill>
            <a:prstDash val="solid"/>
            <a:headEnd type="none" w="sm" len="sm"/>
            <a:tailEnd type="none" w="sm" len="sm"/>
          </a:ln>
        </p:spPr>
      </p:sp>
      <p:sp>
        <p:nvSpPr>
          <p:cNvPr id="11" name="AutoShape 11"/>
          <p:cNvSpPr/>
          <p:nvPr/>
        </p:nvSpPr>
        <p:spPr>
          <a:xfrm>
            <a:off x="1068319" y="5181600"/>
            <a:ext cx="2057632" cy="0"/>
          </a:xfrm>
          <a:prstGeom prst="line">
            <a:avLst/>
          </a:prstGeom>
          <a:ln w="28575" cap="rnd">
            <a:solidFill>
              <a:srgbClr val="B90B3A"/>
            </a:solidFill>
            <a:prstDash val="solid"/>
            <a:headEnd type="none" w="sm" len="sm"/>
            <a:tailEnd type="none" w="sm" len="sm"/>
          </a:ln>
        </p:spPr>
      </p:sp>
      <p:sp>
        <p:nvSpPr>
          <p:cNvPr id="12" name="AutoShape 12"/>
          <p:cNvSpPr/>
          <p:nvPr/>
        </p:nvSpPr>
        <p:spPr>
          <a:xfrm>
            <a:off x="1028700" y="9780605"/>
            <a:ext cx="16754723" cy="0"/>
          </a:xfrm>
          <a:prstGeom prst="line">
            <a:avLst/>
          </a:prstGeom>
          <a:ln w="28575" cap="rnd">
            <a:solidFill>
              <a:srgbClr val="B90B3A"/>
            </a:solidFill>
            <a:prstDash val="solid"/>
            <a:headEnd type="none" w="sm" len="sm"/>
            <a:tailEnd type="none" w="sm" len="sm"/>
          </a:ln>
        </p:spPr>
      </p:sp>
      <p:sp>
        <p:nvSpPr>
          <p:cNvPr id="13" name="TextBox 13"/>
          <p:cNvSpPr txBox="1"/>
          <p:nvPr/>
        </p:nvSpPr>
        <p:spPr>
          <a:xfrm>
            <a:off x="1277357" y="8990062"/>
            <a:ext cx="11422837" cy="567215"/>
          </a:xfrm>
          <a:prstGeom prst="rect">
            <a:avLst/>
          </a:prstGeom>
        </p:spPr>
        <p:txBody>
          <a:bodyPr lIns="0" tIns="0" rIns="0" bIns="0" rtlCol="0" anchor="t">
            <a:spAutoFit/>
          </a:bodyPr>
          <a:lstStyle/>
          <a:p>
            <a:pPr algn="just">
              <a:lnSpc>
                <a:spcPts val="2222"/>
              </a:lnSpc>
            </a:pPr>
            <a:r>
              <a:rPr lang="en-US" sz="2442">
                <a:solidFill>
                  <a:srgbClr val="000000"/>
                </a:solidFill>
                <a:latin typeface="Open Sans"/>
              </a:rPr>
              <a:t>Este proyecto también podrá englobar otras actuaciones dirigidas a menores fuera del contexto académico como las organizadas desde el Ayuntamiento. </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77357" y="644267"/>
            <a:ext cx="15785543" cy="2028415"/>
          </a:xfrm>
          <a:prstGeom prst="rect">
            <a:avLst/>
          </a:prstGeom>
        </p:spPr>
        <p:txBody>
          <a:bodyPr lIns="0" tIns="0" rIns="0" bIns="0" rtlCol="0" anchor="t">
            <a:spAutoFit/>
          </a:bodyPr>
          <a:lstStyle/>
          <a:p>
            <a:pPr>
              <a:lnSpc>
                <a:spcPts val="7858"/>
              </a:lnSpc>
            </a:pPr>
            <a:r>
              <a:rPr lang="en-US" sz="7858" spc="-314">
                <a:solidFill>
                  <a:srgbClr val="15064D"/>
                </a:solidFill>
                <a:latin typeface="Montserrat Classic"/>
              </a:rPr>
              <a:t>Educación para la convivencia en igualdad: Educación joven</a:t>
            </a:r>
          </a:p>
        </p:txBody>
      </p:sp>
      <p:grpSp>
        <p:nvGrpSpPr>
          <p:cNvPr id="3" name="Group 3"/>
          <p:cNvGrpSpPr/>
          <p:nvPr/>
        </p:nvGrpSpPr>
        <p:grpSpPr>
          <a:xfrm>
            <a:off x="1068319" y="3085868"/>
            <a:ext cx="2057632" cy="2057632"/>
            <a:chOff x="0" y="0"/>
            <a:chExt cx="660400" cy="660400"/>
          </a:xfrm>
        </p:grpSpPr>
        <p:sp>
          <p:nvSpPr>
            <p:cNvPr id="4" name="Freeform 4"/>
            <p:cNvSpPr/>
            <p:nvPr/>
          </p:nvSpPr>
          <p:spPr>
            <a:xfrm>
              <a:off x="0" y="0"/>
              <a:ext cx="660400" cy="660400"/>
            </a:xfrm>
            <a:custGeom>
              <a:avLst/>
              <a:gdLst/>
              <a:ahLst/>
              <a:cxnLst/>
              <a:rect l="l" t="t" r="r" b="b"/>
              <a:pathLst>
                <a:path w="660400" h="660400">
                  <a:moveTo>
                    <a:pt x="535940" y="660400"/>
                  </a:moveTo>
                  <a:lnTo>
                    <a:pt x="124460" y="660400"/>
                  </a:lnTo>
                  <a:cubicBezTo>
                    <a:pt x="55880" y="660400"/>
                    <a:pt x="0" y="604520"/>
                    <a:pt x="0" y="535940"/>
                  </a:cubicBezTo>
                  <a:lnTo>
                    <a:pt x="0" y="124460"/>
                  </a:lnTo>
                  <a:cubicBezTo>
                    <a:pt x="0" y="55880"/>
                    <a:pt x="55880" y="0"/>
                    <a:pt x="124460" y="0"/>
                  </a:cubicBezTo>
                  <a:lnTo>
                    <a:pt x="535940" y="0"/>
                  </a:lnTo>
                  <a:cubicBezTo>
                    <a:pt x="604520" y="0"/>
                    <a:pt x="660400" y="55880"/>
                    <a:pt x="660400" y="124460"/>
                  </a:cubicBezTo>
                  <a:lnTo>
                    <a:pt x="660400" y="535940"/>
                  </a:lnTo>
                  <a:cubicBezTo>
                    <a:pt x="660400" y="604520"/>
                    <a:pt x="604520" y="660400"/>
                    <a:pt x="535940" y="660400"/>
                  </a:cubicBezTo>
                  <a:close/>
                </a:path>
              </a:pathLst>
            </a:custGeom>
            <a:solidFill>
              <a:srgbClr val="9E004D"/>
            </a:solidFill>
          </p:spPr>
        </p:sp>
      </p:grpSp>
      <p:sp>
        <p:nvSpPr>
          <p:cNvPr id="5" name="TextBox 5"/>
          <p:cNvSpPr txBox="1"/>
          <p:nvPr/>
        </p:nvSpPr>
        <p:spPr>
          <a:xfrm>
            <a:off x="600720" y="3073454"/>
            <a:ext cx="2992830" cy="1863386"/>
          </a:xfrm>
          <a:prstGeom prst="rect">
            <a:avLst/>
          </a:prstGeom>
        </p:spPr>
        <p:txBody>
          <a:bodyPr lIns="0" tIns="0" rIns="0" bIns="0" rtlCol="0" anchor="t">
            <a:spAutoFit/>
          </a:bodyPr>
          <a:lstStyle/>
          <a:p>
            <a:pPr algn="ctr">
              <a:lnSpc>
                <a:spcPts val="15649"/>
              </a:lnSpc>
            </a:pPr>
            <a:r>
              <a:rPr lang="en-US" sz="11178">
                <a:solidFill>
                  <a:srgbClr val="F2EDDB"/>
                </a:solidFill>
                <a:latin typeface="Open Sans"/>
              </a:rPr>
              <a:t>2</a:t>
            </a:r>
          </a:p>
        </p:txBody>
      </p:sp>
      <p:sp>
        <p:nvSpPr>
          <p:cNvPr id="6" name="TextBox 6"/>
          <p:cNvSpPr txBox="1"/>
          <p:nvPr/>
        </p:nvSpPr>
        <p:spPr>
          <a:xfrm>
            <a:off x="3612600" y="3320782"/>
            <a:ext cx="13658148" cy="4631055"/>
          </a:xfrm>
          <a:prstGeom prst="rect">
            <a:avLst/>
          </a:prstGeom>
        </p:spPr>
        <p:txBody>
          <a:bodyPr lIns="0" tIns="0" rIns="0" bIns="0" rtlCol="0" anchor="t">
            <a:spAutoFit/>
          </a:bodyPr>
          <a:lstStyle/>
          <a:p>
            <a:pPr>
              <a:lnSpc>
                <a:spcPts val="4620"/>
              </a:lnSpc>
            </a:pPr>
            <a:r>
              <a:rPr lang="en-US" sz="3300">
                <a:solidFill>
                  <a:srgbClr val="000000"/>
                </a:solidFill>
                <a:latin typeface="Open Sans Bold"/>
              </a:rPr>
              <a:t>En este proyecto se recogen todas las actuaciones dirigidas al alumnado de secundaria. Se pretende una coordinación permanente entre los centros educativos y el CM, éste último facilitará información en materia de igualdad, con la idea del desarrollo conjunto de una programación que permita la trasmisión de valores igualitarios y la detección de situaciones de VG entre adolescentes (para derivación a programas específicos propios del IM). </a:t>
            </a:r>
          </a:p>
        </p:txBody>
      </p:sp>
      <p:sp>
        <p:nvSpPr>
          <p:cNvPr id="7" name="AutoShape 7"/>
          <p:cNvSpPr/>
          <p:nvPr/>
        </p:nvSpPr>
        <p:spPr>
          <a:xfrm rot="-5400000">
            <a:off x="-2333933" y="6418845"/>
            <a:ext cx="6751679" cy="0"/>
          </a:xfrm>
          <a:prstGeom prst="line">
            <a:avLst/>
          </a:prstGeom>
          <a:ln w="28575" cap="rnd">
            <a:solidFill>
              <a:srgbClr val="B90B3A"/>
            </a:solidFill>
            <a:prstDash val="solid"/>
            <a:headEnd type="none" w="sm" len="sm"/>
            <a:tailEnd type="none" w="sm" len="sm"/>
          </a:ln>
        </p:spPr>
      </p:sp>
      <p:sp>
        <p:nvSpPr>
          <p:cNvPr id="8" name="AutoShape 8"/>
          <p:cNvSpPr/>
          <p:nvPr/>
        </p:nvSpPr>
        <p:spPr>
          <a:xfrm rot="-5400000">
            <a:off x="2058474" y="4095634"/>
            <a:ext cx="2200507" cy="0"/>
          </a:xfrm>
          <a:prstGeom prst="line">
            <a:avLst/>
          </a:prstGeom>
          <a:ln w="28575" cap="rnd">
            <a:solidFill>
              <a:srgbClr val="B90B3A"/>
            </a:solidFill>
            <a:prstDash val="solid"/>
            <a:headEnd type="none" w="sm" len="sm"/>
            <a:tailEnd type="none" w="sm" len="sm"/>
          </a:ln>
        </p:spPr>
      </p:sp>
      <p:sp>
        <p:nvSpPr>
          <p:cNvPr id="9" name="AutoShape 9"/>
          <p:cNvSpPr/>
          <p:nvPr/>
        </p:nvSpPr>
        <p:spPr>
          <a:xfrm rot="-5400000">
            <a:off x="14422848" y="6418949"/>
            <a:ext cx="6694737" cy="0"/>
          </a:xfrm>
          <a:prstGeom prst="line">
            <a:avLst/>
          </a:prstGeom>
          <a:ln w="28575" cap="rnd">
            <a:solidFill>
              <a:srgbClr val="B90B3A"/>
            </a:solidFill>
            <a:prstDash val="solid"/>
            <a:headEnd type="none" w="sm" len="sm"/>
            <a:tailEnd type="none" w="sm" len="sm"/>
          </a:ln>
        </p:spPr>
      </p:sp>
      <p:sp>
        <p:nvSpPr>
          <p:cNvPr id="10" name="AutoShape 10"/>
          <p:cNvSpPr/>
          <p:nvPr/>
        </p:nvSpPr>
        <p:spPr>
          <a:xfrm>
            <a:off x="1068319" y="3009668"/>
            <a:ext cx="16688691" cy="0"/>
          </a:xfrm>
          <a:prstGeom prst="line">
            <a:avLst/>
          </a:prstGeom>
          <a:ln w="28575" cap="rnd">
            <a:solidFill>
              <a:srgbClr val="B90B3A"/>
            </a:solidFill>
            <a:prstDash val="solid"/>
            <a:headEnd type="none" w="sm" len="sm"/>
            <a:tailEnd type="none" w="sm" len="sm"/>
          </a:ln>
        </p:spPr>
      </p:sp>
      <p:sp>
        <p:nvSpPr>
          <p:cNvPr id="11" name="AutoShape 11"/>
          <p:cNvSpPr/>
          <p:nvPr/>
        </p:nvSpPr>
        <p:spPr>
          <a:xfrm>
            <a:off x="1068319" y="5181600"/>
            <a:ext cx="2057632" cy="0"/>
          </a:xfrm>
          <a:prstGeom prst="line">
            <a:avLst/>
          </a:prstGeom>
          <a:ln w="28575" cap="rnd">
            <a:solidFill>
              <a:srgbClr val="B90B3A"/>
            </a:solidFill>
            <a:prstDash val="solid"/>
            <a:headEnd type="none" w="sm" len="sm"/>
            <a:tailEnd type="none" w="sm" len="sm"/>
          </a:ln>
        </p:spPr>
      </p:sp>
      <p:sp>
        <p:nvSpPr>
          <p:cNvPr id="12" name="AutoShape 12"/>
          <p:cNvSpPr/>
          <p:nvPr/>
        </p:nvSpPr>
        <p:spPr>
          <a:xfrm>
            <a:off x="1028700" y="9780605"/>
            <a:ext cx="16754723" cy="0"/>
          </a:xfrm>
          <a:prstGeom prst="line">
            <a:avLst/>
          </a:prstGeom>
          <a:ln w="28575" cap="rnd">
            <a:solidFill>
              <a:srgbClr val="B90B3A"/>
            </a:solidFill>
            <a:prstDash val="solid"/>
            <a:headEnd type="none" w="sm" len="sm"/>
            <a:tailEnd type="none" w="sm" len="sm"/>
          </a:ln>
        </p:spPr>
      </p:sp>
      <p:sp>
        <p:nvSpPr>
          <p:cNvPr id="13" name="TextBox 13"/>
          <p:cNvSpPr txBox="1"/>
          <p:nvPr/>
        </p:nvSpPr>
        <p:spPr>
          <a:xfrm>
            <a:off x="1277357" y="8990062"/>
            <a:ext cx="11422837" cy="567215"/>
          </a:xfrm>
          <a:prstGeom prst="rect">
            <a:avLst/>
          </a:prstGeom>
        </p:spPr>
        <p:txBody>
          <a:bodyPr lIns="0" tIns="0" rIns="0" bIns="0" rtlCol="0" anchor="t">
            <a:spAutoFit/>
          </a:bodyPr>
          <a:lstStyle/>
          <a:p>
            <a:pPr algn="just">
              <a:lnSpc>
                <a:spcPts val="2222"/>
              </a:lnSpc>
            </a:pPr>
            <a:r>
              <a:rPr lang="en-US" sz="2442">
                <a:solidFill>
                  <a:srgbClr val="000000"/>
                </a:solidFill>
                <a:latin typeface="Open Sans"/>
              </a:rPr>
              <a:t>Este proyecto también podrá englobar otras actuaciones dirigidas a menores fuera del contexto académico como las organizadas desde el Ayuntamiento. </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672</Words>
  <Application>Microsoft Office PowerPoint</Application>
  <PresentationFormat>Personalizado</PresentationFormat>
  <Paragraphs>52</Paragraphs>
  <Slides>16</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16</vt:i4>
      </vt:variant>
    </vt:vector>
  </HeadingPairs>
  <TitlesOfParts>
    <vt:vector size="24" baseType="lpstr">
      <vt:lpstr>Montserrat Classic</vt:lpstr>
      <vt:lpstr>Open Sans Bold Italics</vt:lpstr>
      <vt:lpstr>Open Sans Bold</vt:lpstr>
      <vt:lpstr>Arial</vt:lpstr>
      <vt:lpstr>Montserrat Classic Bold</vt:lpstr>
      <vt:lpstr>Calibri</vt:lpstr>
      <vt:lpstr>Open Sans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ponencia</dc:title>
  <dc:creator>Marta</dc:creator>
  <cp:lastModifiedBy>Marta</cp:lastModifiedBy>
  <cp:revision>2</cp:revision>
  <dcterms:created xsi:type="dcterms:W3CDTF">2006-08-16T00:00:00Z</dcterms:created>
  <dcterms:modified xsi:type="dcterms:W3CDTF">2022-05-12T11:51:59Z</dcterms:modified>
  <dc:identifier>DAE_3_sUTmI</dc:identifier>
</cp:coreProperties>
</file>